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  <p:sldMasterId id="2147483661" r:id="rId2"/>
  </p:sldMasterIdLst>
  <p:notesMasterIdLst>
    <p:notesMasterId r:id="rId19"/>
  </p:notesMasterIdLst>
  <p:sldIdLst>
    <p:sldId id="320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09F82ED-98C0-4AA5-91D5-BAF332FEEA1B}">
  <a:tblStyle styleId="{609F82ED-98C0-4AA5-91D5-BAF332FEEA1B}" styleName="Table_0">
    <a:wholeTbl>
      <a:tcTxStyle b="off" i="off">
        <a:font>
          <a:latin typeface="Rockwell"/>
          <a:ea typeface="Rockwell"/>
          <a:cs typeface="Rockwel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7E8E7"/>
          </a:solidFill>
        </a:fill>
      </a:tcStyle>
    </a:wholeTbl>
    <a:band1H>
      <a:tcTxStyle/>
      <a:tcStyle>
        <a:tcBdr/>
        <a:fill>
          <a:solidFill>
            <a:srgbClr val="EFCEC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EFCEC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262" autoAdjust="0"/>
    <p:restoredTop sz="94674"/>
  </p:normalViewPr>
  <p:slideViewPr>
    <p:cSldViewPr snapToGrid="0">
      <p:cViewPr varScale="1">
        <p:scale>
          <a:sx n="108" d="100"/>
          <a:sy n="108" d="100"/>
        </p:scale>
        <p:origin x="115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7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899796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Shape 20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Shape 21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Shape 22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Shape 23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" name="Shape 24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Shape 2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" name="Shape 26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Shape 2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" name="Shape 27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Shape 6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Shape 11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Shape 14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Shape 1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Shape 18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Open Sans"/>
              <a:buNone/>
              <a:defRPr sz="11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GB"/>
              <a:t>Copyright © 2018 by Pearson Education     Gold Experience 2nd Edition C1 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2pPr>
            <a:lvl3pPr lvl="2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3pPr>
            <a:lvl4pPr lvl="3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4pPr>
            <a:lvl5pPr lvl="4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5pPr>
            <a:lvl6pPr lvl="5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6pPr>
            <a:lvl7pPr lvl="6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7pPr>
            <a:lvl8pPr lvl="7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8pPr>
            <a:lvl9pPr lvl="8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ctr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1">
  <p:cSld name="Title Slide Option1">
    <p:bg>
      <p:bgPr>
        <a:solidFill>
          <a:schemeClr val="lt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630353" y="1680064"/>
            <a:ext cx="4910667" cy="2244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630353" y="4057650"/>
            <a:ext cx="4529667" cy="146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630353" y="6265863"/>
            <a:ext cx="52832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0" name="Google Shape;20;p2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650689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2">
  <p:cSld name="Title Slide Option2"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7" name="Google Shape;27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107"/>
            <a:ext cx="1148400" cy="81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9" name="Google Shape;29;p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" name="Google Shape;30;p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224240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3">
  <p:cSld name="Title Slide Option3">
    <p:bg>
      <p:bgPr>
        <a:solidFill>
          <a:srgbClr val="595959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>
            <a:spLocks noGrp="1"/>
          </p:cNvSpPr>
          <p:nvPr>
            <p:ph type="ctrTitle"/>
          </p:nvPr>
        </p:nvSpPr>
        <p:spPr>
          <a:xfrm>
            <a:off x="630353" y="1681200"/>
            <a:ext cx="4978400" cy="1977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>
            <a:spLocks noGrp="1"/>
          </p:cNvSpPr>
          <p:nvPr>
            <p:ph type="pic" idx="3"/>
          </p:nvPr>
        </p:nvSpPr>
        <p:spPr>
          <a:xfrm>
            <a:off x="6108701" y="0"/>
            <a:ext cx="60832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38" name="Google Shape;38;p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974576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rgbClr val="FFFFFF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5981100" y="1332225"/>
            <a:ext cx="5587014" cy="39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769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2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5977055" y="2000250"/>
            <a:ext cx="5591058" cy="311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5"/>
          <p:cNvSpPr>
            <a:spLocks noGrp="1"/>
          </p:cNvSpPr>
          <p:nvPr>
            <p:ph type="pic" idx="2"/>
          </p:nvPr>
        </p:nvSpPr>
        <p:spPr>
          <a:xfrm>
            <a:off x="1" y="0"/>
            <a:ext cx="51688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651325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troduction">
  <p:cSld name="Introduction">
    <p:bg>
      <p:bgPr>
        <a:solidFill>
          <a:schemeClr val="lt2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783668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625090" y="2085975"/>
            <a:ext cx="4711701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•"/>
              <a:defRPr sz="1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0" name="Google Shape;5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52" name="Google Shape;52;p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" name="Google Shape;53;p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498563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1">
  <p:cSld name="Divider Option 1">
    <p:bg>
      <p:bgPr>
        <a:blipFill rotWithShape="1">
          <a:blip r:embed="rId2">
            <a:alphaModFix/>
          </a:blip>
          <a:stretch>
            <a:fillRect l="-16997" r="-16998"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7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222759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2">
  <p:cSld name="Divider Option 2">
    <p:bg>
      <p:bgPr>
        <a:blipFill rotWithShape="1">
          <a:blip r:embed="rId2">
            <a:alphaModFix/>
          </a:blip>
          <a:stretch>
            <a:fillRect l="-30997" r="-30995"/>
          </a:stretch>
        </a:blip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926851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3">
  <p:cSld name="Divider Option 3">
    <p:bg>
      <p:bgPr>
        <a:blipFill rotWithShape="1">
          <a:blip r:embed="rId2">
            <a:alphaModFix/>
          </a:blip>
          <a:stretch>
            <a:fillRect l="-37997" r="-37997"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>
            <a:off x="3491400" y="784495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9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20778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2pPr>
            <a:lvl3pPr lvl="2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3pPr>
            <a:lvl4pPr lvl="3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4pPr>
            <a:lvl5pPr lvl="4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5pPr>
            <a:lvl6pPr lvl="5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6pPr>
            <a:lvl7pPr lvl="6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7pPr>
            <a:lvl8pPr lvl="7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8pPr>
            <a:lvl9pPr lvl="8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4">
  <p:cSld name="Divider Option 4">
    <p:bg>
      <p:bgPr>
        <a:blipFill rotWithShape="1">
          <a:blip r:embed="rId2">
            <a:alphaModFix/>
          </a:blip>
          <a:stretch>
            <a:fillRect l="-27998" r="-27998"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0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35077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5">
  <p:cSld name="Divider Option 5">
    <p:bg>
      <p:bgPr>
        <a:blipFill rotWithShape="1">
          <a:blip r:embed="rId2">
            <a:alphaModFix/>
          </a:blip>
          <a:stretch>
            <a:fillRect l="-11999" r="-11997"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1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053959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6">
  <p:cSld name="Divider Option 6">
    <p:bg>
      <p:bgPr>
        <a:blipFill rotWithShape="1">
          <a:blip r:embed="rId2">
            <a:alphaModFix/>
          </a:blip>
          <a:stretch>
            <a:fillRect l="-10999" r="-10999"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209293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 Option1">
  <p:cSld name="Statement and Image  Option1"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3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6" name="Google Shape;76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78" name="Google Shape;78;p1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" name="Google Shape;79;p1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5730764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2">
  <p:cSld name="Statement and Image Option2"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59602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6015565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4"/>
          <p:cNvSpPr>
            <a:spLocks noGrp="1"/>
          </p:cNvSpPr>
          <p:nvPr>
            <p:ph type="pic" idx="2"/>
          </p:nvPr>
        </p:nvSpPr>
        <p:spPr>
          <a:xfrm>
            <a:off x="7835901" y="0"/>
            <a:ext cx="43561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86" name="Google Shape;86;p1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7" name="Google Shape;87;p1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2214633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3">
  <p:cSld name="Statement and Image Option3">
    <p:bg>
      <p:bgPr>
        <a:solidFill>
          <a:srgbClr val="FFFFFF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15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90431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95" name="Google Shape;95;p15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6" name="Google Shape;96;p1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9757187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4">
  <p:cSld name="Statement and Image Option4">
    <p:bg>
      <p:bgPr>
        <a:solidFill>
          <a:srgbClr val="FFFFFF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>
            <a:spLocks noGrp="1"/>
          </p:cNvSpPr>
          <p:nvPr>
            <p:ph type="title"/>
          </p:nvPr>
        </p:nvSpPr>
        <p:spPr>
          <a:xfrm>
            <a:off x="630791" y="418050"/>
            <a:ext cx="60237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body" idx="1"/>
          </p:nvPr>
        </p:nvSpPr>
        <p:spPr>
          <a:xfrm>
            <a:off x="630791" y="1695450"/>
            <a:ext cx="602370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16"/>
          <p:cNvSpPr>
            <a:spLocks noGrp="1"/>
          </p:cNvSpPr>
          <p:nvPr>
            <p:ph type="pic" idx="2"/>
          </p:nvPr>
        </p:nvSpPr>
        <p:spPr>
          <a:xfrm>
            <a:off x="782320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77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02" name="Google Shape;102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04" name="Google Shape;104;p1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" name="Google Shape;105;p1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148753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5">
  <p:cSld name="Statement and Image Option5">
    <p:bg>
      <p:bgPr>
        <a:solidFill>
          <a:srgbClr val="FFFFFF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4931832" y="418050"/>
            <a:ext cx="662059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4931834" y="1695450"/>
            <a:ext cx="663628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>
            <a:spLocks noGrp="1"/>
          </p:cNvSpPr>
          <p:nvPr>
            <p:ph type="pic" idx="2"/>
          </p:nvPr>
        </p:nvSpPr>
        <p:spPr>
          <a:xfrm>
            <a:off x="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11" name="Google Shape;111;p17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2" name="Google Shape;112;p1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789437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6">
  <p:cSld name="Statement and Image Option6">
    <p:bg>
      <p:bgPr>
        <a:solidFill>
          <a:srgbClr val="FFFFFF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623888" y="418051"/>
            <a:ext cx="10942105" cy="84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623888" y="1433513"/>
            <a:ext cx="6833129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>
            <a:spLocks noGrp="1"/>
          </p:cNvSpPr>
          <p:nvPr>
            <p:ph type="pic" idx="2"/>
          </p:nvPr>
        </p:nvSpPr>
        <p:spPr>
          <a:xfrm>
            <a:off x="8136130" y="1433513"/>
            <a:ext cx="3416300" cy="452437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7" name="Google Shape;117;p18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8" name="Google Shape;118;p18"/>
          <p:cNvSpPr txBox="1">
            <a:spLocks noGrp="1"/>
          </p:cNvSpPr>
          <p:nvPr>
            <p:ph type="body" idx="3"/>
          </p:nvPr>
        </p:nvSpPr>
        <p:spPr>
          <a:xfrm>
            <a:off x="7023100" y="6172202"/>
            <a:ext cx="4529329" cy="20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19" name="Google Shape;11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1993" y="6374687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1" name="Google Shape;121;p18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2" name="Google Shape;122;p1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330295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1">
  <p:cSld name="Statement Option 1">
    <p:bg>
      <p:bgPr>
        <a:solidFill>
          <a:schemeClr val="lt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9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53100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9"/>
          <p:cNvSpPr txBox="1">
            <a:spLocks noGrp="1"/>
          </p:cNvSpPr>
          <p:nvPr>
            <p:ph type="ctrTitle"/>
          </p:nvPr>
        </p:nvSpPr>
        <p:spPr>
          <a:xfrm>
            <a:off x="2688608" y="2759846"/>
            <a:ext cx="7110485" cy="1338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26" name="Google Shape;126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8" name="Google Shape;128;p19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9" name="Google Shape;129;p1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71886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4">
  <p:cSld name="Statement Option 4">
    <p:bg>
      <p:bgPr>
        <a:solidFill>
          <a:schemeClr val="accen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0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390192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0"/>
          <p:cNvSpPr txBox="1">
            <a:spLocks noGrp="1"/>
          </p:cNvSpPr>
          <p:nvPr>
            <p:ph type="ctrTitle"/>
          </p:nvPr>
        </p:nvSpPr>
        <p:spPr>
          <a:xfrm>
            <a:off x="2579426" y="2389032"/>
            <a:ext cx="7206019" cy="164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1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body" idx="1"/>
          </p:nvPr>
        </p:nvSpPr>
        <p:spPr>
          <a:xfrm>
            <a:off x="2715904" y="4179106"/>
            <a:ext cx="6933064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4" name="Google Shape;13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36" name="Google Shape;136;p20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7" name="Google Shape;137;p2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327774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duct Page">
  <p:cSld name="Product Page">
    <p:bg>
      <p:bgPr>
        <a:solidFill>
          <a:srgbClr val="FFFFFF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>
            <a:spLocks noGrp="1"/>
          </p:cNvSpPr>
          <p:nvPr>
            <p:ph type="title"/>
          </p:nvPr>
        </p:nvSpPr>
        <p:spPr>
          <a:xfrm>
            <a:off x="623888" y="417601"/>
            <a:ext cx="8037512" cy="52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Google Shape;140;p21"/>
          <p:cNvSpPr/>
          <p:nvPr/>
        </p:nvSpPr>
        <p:spPr>
          <a:xfrm>
            <a:off x="623888" y="1752601"/>
            <a:ext cx="6577012" cy="446722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1"/>
          <p:cNvSpPr txBox="1">
            <a:spLocks noGrp="1"/>
          </p:cNvSpPr>
          <p:nvPr>
            <p:ph type="body" idx="1"/>
          </p:nvPr>
        </p:nvSpPr>
        <p:spPr>
          <a:xfrm>
            <a:off x="1014761" y="1943100"/>
            <a:ext cx="5716240" cy="3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2" name="Google Shape;142;p21"/>
          <p:cNvSpPr/>
          <p:nvPr/>
        </p:nvSpPr>
        <p:spPr>
          <a:xfrm>
            <a:off x="7432907" y="3324225"/>
            <a:ext cx="4128828" cy="2895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1"/>
          <p:cNvSpPr>
            <a:spLocks noGrp="1"/>
          </p:cNvSpPr>
          <p:nvPr>
            <p:ph type="pic" idx="2"/>
          </p:nvPr>
        </p:nvSpPr>
        <p:spPr>
          <a:xfrm>
            <a:off x="7432906" y="1752601"/>
            <a:ext cx="4128000" cy="1571624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body" idx="3"/>
          </p:nvPr>
        </p:nvSpPr>
        <p:spPr>
          <a:xfrm>
            <a:off x="7618626" y="3457575"/>
            <a:ext cx="3675080" cy="23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9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8575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4"/>
          </p:nvPr>
        </p:nvSpPr>
        <p:spPr>
          <a:xfrm>
            <a:off x="627835" y="1076325"/>
            <a:ext cx="8033565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21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5418587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1">
  <p:cSld name="Case study Option1">
    <p:bg>
      <p:bgPr>
        <a:solidFill>
          <a:srgbClr val="FFFFFF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2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2"/>
          <p:cNvSpPr txBox="1">
            <a:spLocks noGrp="1"/>
          </p:cNvSpPr>
          <p:nvPr>
            <p:ph type="title"/>
          </p:nvPr>
        </p:nvSpPr>
        <p:spPr>
          <a:xfrm>
            <a:off x="635039" y="417601"/>
            <a:ext cx="8189912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body" idx="1"/>
          </p:nvPr>
        </p:nvSpPr>
        <p:spPr>
          <a:xfrm>
            <a:off x="4710569" y="1437716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5" name="Google Shape;155;p22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" name="Google Shape;156;p22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" name="Google Shape;157;p22"/>
          <p:cNvSpPr>
            <a:spLocks noGrp="1"/>
          </p:cNvSpPr>
          <p:nvPr>
            <p:ph type="pic" idx="5"/>
          </p:nvPr>
        </p:nvSpPr>
        <p:spPr>
          <a:xfrm>
            <a:off x="9091960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8" name="Google Shape;158;p2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5126403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2">
  <p:cSld name="Case study Option2">
    <p:bg>
      <p:bgPr>
        <a:solidFill>
          <a:srgbClr val="FFFFFF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3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3"/>
          <p:cNvSpPr txBox="1">
            <a:spLocks noGrp="1"/>
          </p:cNvSpPr>
          <p:nvPr>
            <p:ph type="title"/>
          </p:nvPr>
        </p:nvSpPr>
        <p:spPr>
          <a:xfrm>
            <a:off x="630793" y="417601"/>
            <a:ext cx="8106500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body" idx="1"/>
          </p:nvPr>
        </p:nvSpPr>
        <p:spPr>
          <a:xfrm>
            <a:off x="4710569" y="1447241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7" name="Google Shape;167;p23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8" name="Google Shape;168;p23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9" name="Google Shape;169;p2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0" name="Google Shape;170;p2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2327011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solidFill>
          <a:srgbClr val="FFFFF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3" name="Google Shape;173;p24"/>
          <p:cNvSpPr txBox="1">
            <a:spLocks noGrp="1"/>
          </p:cNvSpPr>
          <p:nvPr>
            <p:ph type="body" idx="1"/>
          </p:nvPr>
        </p:nvSpPr>
        <p:spPr>
          <a:xfrm>
            <a:off x="623889" y="1704976"/>
            <a:ext cx="8888102" cy="3171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Google Shape;174;p2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5" name="Google Shape;175;p2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7513608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ed">
  <p:cSld name="Numbered">
    <p:bg>
      <p:bgPr>
        <a:solidFill>
          <a:srgbClr val="FFFFFF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11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body" idx="1"/>
          </p:nvPr>
        </p:nvSpPr>
        <p:spPr>
          <a:xfrm>
            <a:off x="623887" y="1809750"/>
            <a:ext cx="8910405" cy="378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22222"/>
              </a:lnSpc>
              <a:spcBef>
                <a:spcPts val="1134"/>
              </a:spcBef>
              <a:spcAft>
                <a:spcPts val="0"/>
              </a:spcAft>
              <a:buClr>
                <a:schemeClr val="dk2"/>
              </a:buClr>
              <a:buSzPts val="1800"/>
              <a:buFont typeface="Times New Roman"/>
              <a:buAutoNum type="arabicPeriod"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1061645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graphic x3">
  <p:cSld name="Infographic x3">
    <p:bg>
      <p:bgPr>
        <a:solidFill>
          <a:srgbClr val="FFFFFF"/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3" name="Google Shape;183;p26"/>
          <p:cNvSpPr>
            <a:spLocks noGrp="1"/>
          </p:cNvSpPr>
          <p:nvPr>
            <p:ph type="pic" idx="2"/>
          </p:nvPr>
        </p:nvSpPr>
        <p:spPr>
          <a:xfrm>
            <a:off x="1115485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4" name="Google Shape;184;p26"/>
          <p:cNvSpPr txBox="1">
            <a:spLocks noGrp="1"/>
          </p:cNvSpPr>
          <p:nvPr>
            <p:ph type="body" idx="1"/>
          </p:nvPr>
        </p:nvSpPr>
        <p:spPr>
          <a:xfrm>
            <a:off x="1107018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5" name="Google Shape;185;p26"/>
          <p:cNvSpPr txBox="1">
            <a:spLocks noGrp="1"/>
          </p:cNvSpPr>
          <p:nvPr>
            <p:ph type="body" idx="3"/>
          </p:nvPr>
        </p:nvSpPr>
        <p:spPr>
          <a:xfrm>
            <a:off x="1115485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Google Shape;186;p26"/>
          <p:cNvSpPr txBox="1">
            <a:spLocks noGrp="1"/>
          </p:cNvSpPr>
          <p:nvPr>
            <p:ph type="body" idx="4"/>
          </p:nvPr>
        </p:nvSpPr>
        <p:spPr>
          <a:xfrm>
            <a:off x="4718399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body" idx="5"/>
          </p:nvPr>
        </p:nvSpPr>
        <p:spPr>
          <a:xfrm>
            <a:off x="8366804" y="3924927"/>
            <a:ext cx="2645833" cy="408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34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p26"/>
          <p:cNvSpPr txBox="1">
            <a:spLocks noGrp="1"/>
          </p:cNvSpPr>
          <p:nvPr>
            <p:ph type="body" idx="6"/>
          </p:nvPr>
        </p:nvSpPr>
        <p:spPr>
          <a:xfrm>
            <a:off x="4721563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9" name="Google Shape;189;p26"/>
          <p:cNvSpPr txBox="1">
            <a:spLocks noGrp="1"/>
          </p:cNvSpPr>
          <p:nvPr>
            <p:ph type="body" idx="7"/>
          </p:nvPr>
        </p:nvSpPr>
        <p:spPr>
          <a:xfrm>
            <a:off x="8376065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15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0" name="Google Shape;190;p26"/>
          <p:cNvSpPr txBox="1">
            <a:spLocks noGrp="1"/>
          </p:cNvSpPr>
          <p:nvPr>
            <p:ph type="body" idx="8"/>
          </p:nvPr>
        </p:nvSpPr>
        <p:spPr>
          <a:xfrm>
            <a:off x="7023100" y="6172201"/>
            <a:ext cx="4529329" cy="228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Google Shape;191;p26"/>
          <p:cNvSpPr>
            <a:spLocks noGrp="1"/>
          </p:cNvSpPr>
          <p:nvPr>
            <p:ph type="pic" idx="9"/>
          </p:nvPr>
        </p:nvSpPr>
        <p:spPr>
          <a:xfrm>
            <a:off x="47168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Google Shape;192;p26"/>
          <p:cNvSpPr>
            <a:spLocks noGrp="1"/>
          </p:cNvSpPr>
          <p:nvPr>
            <p:ph type="pic" idx="13"/>
          </p:nvPr>
        </p:nvSpPr>
        <p:spPr>
          <a:xfrm>
            <a:off x="83744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93" name="Google Shape;193;p26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4" name="Google Shape;194;p2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5" name="Google Shape;195;p2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1117632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bg>
      <p:bgPr>
        <a:solidFill>
          <a:srgbClr val="FFFFFF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7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8" name="Google Shape;198;p2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9" name="Google Shape;199;p2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8124008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x3">
  <p:cSld name="Sample Boxed Text x3">
    <p:bg>
      <p:bgPr>
        <a:solidFill>
          <a:srgbClr val="FFFFFF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/>
          <p:nvPr/>
        </p:nvSpPr>
        <p:spPr>
          <a:xfrm>
            <a:off x="629604" y="2669156"/>
            <a:ext cx="3470400" cy="468000"/>
          </a:xfrm>
          <a:prstGeom prst="rect">
            <a:avLst/>
          </a:prstGeom>
          <a:solidFill>
            <a:srgbClr val="03873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8"/>
          <p:cNvSpPr/>
          <p:nvPr/>
        </p:nvSpPr>
        <p:spPr>
          <a:xfrm>
            <a:off x="629604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8"/>
          <p:cNvSpPr txBox="1">
            <a:spLocks noGrp="1"/>
          </p:cNvSpPr>
          <p:nvPr>
            <p:ph type="title"/>
          </p:nvPr>
        </p:nvSpPr>
        <p:spPr>
          <a:xfrm>
            <a:off x="629605" y="417601"/>
            <a:ext cx="10938728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4" name="Google Shape;204;p28"/>
          <p:cNvSpPr txBox="1">
            <a:spLocks noGrp="1"/>
          </p:cNvSpPr>
          <p:nvPr>
            <p:ph type="body" idx="1"/>
          </p:nvPr>
        </p:nvSpPr>
        <p:spPr>
          <a:xfrm>
            <a:off x="876950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5" name="Google Shape;205;p28"/>
          <p:cNvSpPr txBox="1">
            <a:spLocks noGrp="1"/>
          </p:cNvSpPr>
          <p:nvPr>
            <p:ph type="body" idx="2"/>
          </p:nvPr>
        </p:nvSpPr>
        <p:spPr>
          <a:xfrm>
            <a:off x="894018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6" name="Google Shape;206;p28"/>
          <p:cNvSpPr/>
          <p:nvPr/>
        </p:nvSpPr>
        <p:spPr>
          <a:xfrm>
            <a:off x="4387649" y="2669156"/>
            <a:ext cx="3470400" cy="46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8"/>
          <p:cNvSpPr/>
          <p:nvPr/>
        </p:nvSpPr>
        <p:spPr>
          <a:xfrm>
            <a:off x="4387649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8"/>
          <p:cNvSpPr txBox="1">
            <a:spLocks noGrp="1"/>
          </p:cNvSpPr>
          <p:nvPr>
            <p:ph type="body" idx="3"/>
          </p:nvPr>
        </p:nvSpPr>
        <p:spPr>
          <a:xfrm>
            <a:off x="4634995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9" name="Google Shape;209;p28"/>
          <p:cNvSpPr txBox="1">
            <a:spLocks noGrp="1"/>
          </p:cNvSpPr>
          <p:nvPr>
            <p:ph type="body" idx="4"/>
          </p:nvPr>
        </p:nvSpPr>
        <p:spPr>
          <a:xfrm>
            <a:off x="4652063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0" name="Google Shape;210;p28"/>
          <p:cNvSpPr/>
          <p:nvPr/>
        </p:nvSpPr>
        <p:spPr>
          <a:xfrm>
            <a:off x="8097933" y="2669156"/>
            <a:ext cx="3470400" cy="46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8"/>
          <p:cNvSpPr/>
          <p:nvPr/>
        </p:nvSpPr>
        <p:spPr>
          <a:xfrm>
            <a:off x="8097933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8"/>
          <p:cNvSpPr txBox="1">
            <a:spLocks noGrp="1"/>
          </p:cNvSpPr>
          <p:nvPr>
            <p:ph type="body" idx="5"/>
          </p:nvPr>
        </p:nvSpPr>
        <p:spPr>
          <a:xfrm>
            <a:off x="8345279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3" name="Google Shape;213;p28"/>
          <p:cNvSpPr txBox="1">
            <a:spLocks noGrp="1"/>
          </p:cNvSpPr>
          <p:nvPr>
            <p:ph type="body" idx="6"/>
          </p:nvPr>
        </p:nvSpPr>
        <p:spPr>
          <a:xfrm>
            <a:off x="8362347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4" name="Google Shape;214;p28"/>
          <p:cNvSpPr txBox="1">
            <a:spLocks noGrp="1"/>
          </p:cNvSpPr>
          <p:nvPr>
            <p:ph type="body" idx="7"/>
          </p:nvPr>
        </p:nvSpPr>
        <p:spPr>
          <a:xfrm>
            <a:off x="635039" y="1685925"/>
            <a:ext cx="109330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5" name="Google Shape;215;p2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6" name="Google Shape;216;p2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5350076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with Image x3">
  <p:cSld name="Sample Boxed Text with Image x3">
    <p:bg>
      <p:bgPr>
        <a:solidFill>
          <a:srgbClr val="FFFFFF"/>
        </a:solid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9"/>
          <p:cNvSpPr/>
          <p:nvPr/>
        </p:nvSpPr>
        <p:spPr>
          <a:xfrm>
            <a:off x="4376412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9"/>
          <p:cNvSpPr/>
          <p:nvPr/>
        </p:nvSpPr>
        <p:spPr>
          <a:xfrm>
            <a:off x="8112069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9"/>
          <p:cNvSpPr/>
          <p:nvPr/>
        </p:nvSpPr>
        <p:spPr>
          <a:xfrm>
            <a:off x="640755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9"/>
          <p:cNvSpPr txBox="1">
            <a:spLocks noGrp="1"/>
          </p:cNvSpPr>
          <p:nvPr>
            <p:ph type="title"/>
          </p:nvPr>
        </p:nvSpPr>
        <p:spPr>
          <a:xfrm>
            <a:off x="624468" y="417601"/>
            <a:ext cx="10934001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2" name="Google Shape;222;p29"/>
          <p:cNvSpPr txBox="1">
            <a:spLocks noGrp="1"/>
          </p:cNvSpPr>
          <p:nvPr>
            <p:ph type="body" idx="1"/>
          </p:nvPr>
        </p:nvSpPr>
        <p:spPr>
          <a:xfrm>
            <a:off x="823643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3" name="Google Shape;223;p29"/>
          <p:cNvSpPr txBox="1">
            <a:spLocks noGrp="1"/>
          </p:cNvSpPr>
          <p:nvPr>
            <p:ph type="body" idx="2"/>
          </p:nvPr>
        </p:nvSpPr>
        <p:spPr>
          <a:xfrm>
            <a:off x="635040" y="1685925"/>
            <a:ext cx="10923430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4" name="Google Shape;224;p29"/>
          <p:cNvSpPr>
            <a:spLocks noGrp="1"/>
          </p:cNvSpPr>
          <p:nvPr>
            <p:ph type="pic" idx="3"/>
          </p:nvPr>
        </p:nvSpPr>
        <p:spPr>
          <a:xfrm>
            <a:off x="640755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5" name="Google Shape;225;p29"/>
          <p:cNvSpPr txBox="1">
            <a:spLocks noGrp="1"/>
          </p:cNvSpPr>
          <p:nvPr>
            <p:ph type="body" idx="4"/>
          </p:nvPr>
        </p:nvSpPr>
        <p:spPr>
          <a:xfrm>
            <a:off x="4559300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6" name="Google Shape;226;p29"/>
          <p:cNvSpPr>
            <a:spLocks noGrp="1"/>
          </p:cNvSpPr>
          <p:nvPr>
            <p:ph type="pic" idx="5"/>
          </p:nvPr>
        </p:nvSpPr>
        <p:spPr>
          <a:xfrm>
            <a:off x="4376412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7" name="Google Shape;227;p29"/>
          <p:cNvSpPr txBox="1">
            <a:spLocks noGrp="1"/>
          </p:cNvSpPr>
          <p:nvPr>
            <p:ph type="body" idx="6"/>
          </p:nvPr>
        </p:nvSpPr>
        <p:spPr>
          <a:xfrm>
            <a:off x="8294957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29"/>
          <p:cNvSpPr>
            <a:spLocks noGrp="1"/>
          </p:cNvSpPr>
          <p:nvPr>
            <p:ph type="pic" idx="7"/>
          </p:nvPr>
        </p:nvSpPr>
        <p:spPr>
          <a:xfrm>
            <a:off x="8112069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9" name="Google Shape;229;p2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0" name="Google Shape;230;p2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1" name="Google Shape;231;p29"/>
          <p:cNvSpPr txBox="1">
            <a:spLocks noGrp="1"/>
          </p:cNvSpPr>
          <p:nvPr>
            <p:ph type="body" idx="8"/>
          </p:nvPr>
        </p:nvSpPr>
        <p:spPr>
          <a:xfrm>
            <a:off x="823643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2" name="Google Shape;232;p29"/>
          <p:cNvSpPr txBox="1">
            <a:spLocks noGrp="1"/>
          </p:cNvSpPr>
          <p:nvPr>
            <p:ph type="body" idx="9"/>
          </p:nvPr>
        </p:nvSpPr>
        <p:spPr>
          <a:xfrm>
            <a:off x="4559300" y="255541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73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3" name="Google Shape;233;p29"/>
          <p:cNvSpPr txBox="1">
            <a:spLocks noGrp="1"/>
          </p:cNvSpPr>
          <p:nvPr>
            <p:ph type="body" idx="13"/>
          </p:nvPr>
        </p:nvSpPr>
        <p:spPr>
          <a:xfrm>
            <a:off x="8282109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01173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heading">
  <p:cSld name="Title and Subheading">
    <p:bg>
      <p:bgPr>
        <a:solidFill>
          <a:srgbClr val="FFFFFF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0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6" name="Google Shape;236;p30"/>
          <p:cNvSpPr txBox="1">
            <a:spLocks noGrp="1"/>
          </p:cNvSpPr>
          <p:nvPr>
            <p:ph type="body" idx="1"/>
          </p:nvPr>
        </p:nvSpPr>
        <p:spPr>
          <a:xfrm>
            <a:off x="623889" y="1685925"/>
            <a:ext cx="63567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7" name="Google Shape;237;p3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8" name="Google Shape;238;p3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3875684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FFFFFF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1" name="Google Shape;241;p3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089132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More to Learn">
  <p:cSld name="More to Learn">
    <p:bg>
      <p:bgPr>
        <a:solidFill>
          <a:schemeClr val="lt2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32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41349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2"/>
          <p:cNvSpPr txBox="1">
            <a:spLocks noGrp="1"/>
          </p:cNvSpPr>
          <p:nvPr>
            <p:ph type="ctrTitle"/>
          </p:nvPr>
        </p:nvSpPr>
        <p:spPr>
          <a:xfrm>
            <a:off x="3111499" y="2728867"/>
            <a:ext cx="6208900" cy="985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5" name="Google Shape;245;p32"/>
          <p:cNvSpPr txBox="1">
            <a:spLocks noGrp="1"/>
          </p:cNvSpPr>
          <p:nvPr>
            <p:ph type="body" idx="1"/>
          </p:nvPr>
        </p:nvSpPr>
        <p:spPr>
          <a:xfrm>
            <a:off x="3124200" y="3829050"/>
            <a:ext cx="6324600" cy="63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8352555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1" type="blank">
  <p:cSld name="Final Slide Option1">
    <p:bg>
      <p:bgPr>
        <a:solidFill>
          <a:schemeClr val="lt2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7672695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2">
  <p:cSld name="Final Slide Option2"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6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5706746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3">
  <p:cSld name="Final Slide Option3">
    <p:bg>
      <p:bgPr>
        <a:solidFill>
          <a:srgbClr val="595959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58500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2pPr>
            <a:lvl3pPr lvl="2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3pPr>
            <a:lvl4pPr lvl="3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4pPr>
            <a:lvl5pPr lvl="4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5pPr>
            <a:lvl6pPr lvl="5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6pPr>
            <a:lvl7pPr lvl="6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7pPr>
            <a:lvl8pPr lvl="7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8pPr>
            <a:lvl9pPr lvl="8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45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3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slideLayout" Target="../slideLayouts/slideLayout43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4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Relationship Id="rId35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90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623888" y="1704975"/>
            <a:ext cx="10944225" cy="4285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9" name="Google Shape;9;p1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36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54583268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  <p:sldLayoutId id="2147483691" r:id="rId30"/>
    <p:sldLayoutId id="2147483692" r:id="rId31"/>
    <p:sldLayoutId id="2147483693" r:id="rId32"/>
    <p:sldLayoutId id="2147483694" r:id="rId33"/>
    <p:sldLayoutId id="2147483695" r:id="rId3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72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imes New Roman"/>
              <a:buNone/>
            </a:pPr>
            <a:r>
              <a:rPr lang="pl-PL" sz="3800" b="1" i="0" u="none" strike="noStrike" cap="none" dirty="0" err="1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Grammar</a:t>
            </a:r>
            <a:br>
              <a:rPr lang="pl-PL" dirty="0"/>
            </a:br>
            <a:r>
              <a:rPr lang="pl-PL" dirty="0"/>
              <a:t>C1</a:t>
            </a:r>
            <a:br>
              <a:rPr lang="pl-PL" dirty="0"/>
            </a:br>
            <a:r>
              <a:rPr lang="pl-PL" dirty="0"/>
              <a:t>past </a:t>
            </a:r>
            <a:r>
              <a:rPr lang="pl-PL" dirty="0" err="1"/>
              <a:t>tenses</a:t>
            </a:r>
            <a:endParaRPr sz="3800" b="1" i="0" u="none" strike="noStrike" cap="none" dirty="0">
              <a:solidFill>
                <a:schemeClr val="l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9" name="Google Shape;519;p7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800" b="1" i="0" u="none" strike="noStrike" kern="0" cap="none" spc="0" normalizeH="0" baseline="0" noProof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sz="800" b="1" i="0" u="none" strike="noStrike" kern="0" cap="none" spc="0" normalizeH="0" baseline="0" noProof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2" name="Google Shape;522;p72"/>
          <p:cNvCxnSpPr/>
          <p:nvPr/>
        </p:nvCxnSpPr>
        <p:spPr>
          <a:xfrm>
            <a:off x="11339674" y="6520813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C61F1FC-170E-49C8-A65C-9763D1CAD3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57" y="170583"/>
            <a:ext cx="1629740" cy="1287157"/>
          </a:xfrm>
          <a:prstGeom prst="rect">
            <a:avLst/>
          </a:prstGeom>
        </p:spPr>
      </p:pic>
      <p:sp>
        <p:nvSpPr>
          <p:cNvPr id="12" name="Google Shape;517;p72">
            <a:extLst>
              <a:ext uri="{FF2B5EF4-FFF2-40B4-BE49-F238E27FC236}">
                <a16:creationId xmlns:a16="http://schemas.microsoft.com/office/drawing/2014/main" id="{89EDBE02-5754-4A66-9722-9C8DE0AC6A09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26150" y="6371879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516;p72">
            <a:extLst>
              <a:ext uri="{FF2B5EF4-FFF2-40B4-BE49-F238E27FC236}">
                <a16:creationId xmlns:a16="http://schemas.microsoft.com/office/drawing/2014/main" id="{BE80073F-A3F0-4AD1-B0C1-6C85912A7C79}"/>
              </a:ext>
            </a:extLst>
          </p:cNvPr>
          <p:cNvSpPr txBox="1">
            <a:spLocks/>
          </p:cNvSpPr>
          <p:nvPr/>
        </p:nvSpPr>
        <p:spPr>
          <a:xfrm>
            <a:off x="628654" y="4534278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Recommended for</a:t>
            </a:r>
            <a:r>
              <a:rPr kumimoji="0" lang="pl-PL" sz="1800" b="0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: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Gold Experience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Focus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High Note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62654189"/>
      </p:ext>
    </p:extLst>
  </p:cSld>
  <p:clrMapOvr>
    <a:masterClrMapping/>
  </p:clrMapOvr>
  <p:transition spd="med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3" name="Shape 203"/>
          <p:cNvGraphicFramePr/>
          <p:nvPr>
            <p:extLst>
              <p:ext uri="{D42A27DB-BD31-4B8C-83A1-F6EECF244321}">
                <p14:modId xmlns:p14="http://schemas.microsoft.com/office/powerpoint/2010/main" val="1354308799"/>
              </p:ext>
            </p:extLst>
          </p:nvPr>
        </p:nvGraphicFramePr>
        <p:xfrm>
          <a:off x="608712" y="2425420"/>
          <a:ext cx="10980550" cy="1694690"/>
        </p:xfrm>
        <a:graphic>
          <a:graphicData uri="http://schemas.openxmlformats.org/drawingml/2006/table">
            <a:tbl>
              <a:tblPr firstRow="1" bandRow="1">
                <a:noFill/>
                <a:tableStyleId>{609F82ED-98C0-4AA5-91D5-BAF332FEEA1B}</a:tableStyleId>
              </a:tblPr>
              <a:tblGrid>
                <a:gridCol w="5490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902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62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i="1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used to</a:t>
                      </a:r>
                      <a:endParaRPr sz="1600" i="1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i="1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would</a:t>
                      </a:r>
                      <a:endParaRPr sz="1600" i="1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97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 talk about past habitual actions.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 talk about past habitual actions.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97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 talk about past states, which often aren’t true now.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04" name="Shape 204"/>
          <p:cNvSpPr/>
          <p:nvPr/>
        </p:nvSpPr>
        <p:spPr>
          <a:xfrm>
            <a:off x="549442" y="1372650"/>
            <a:ext cx="106890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Open Sans"/>
              <a:buNone/>
            </a:pPr>
            <a:r>
              <a:rPr lang="en-US" sz="18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 used to go to the beach </a:t>
            </a:r>
            <a:r>
              <a:rPr lang="en-US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every weekend when I was a kid. </a:t>
            </a:r>
            <a:r>
              <a:rPr lang="en-US" sz="18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 would play in the sea </a:t>
            </a:r>
            <a:r>
              <a:rPr lang="en-US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all day, so </a:t>
            </a:r>
            <a:r>
              <a:rPr lang="en-US" sz="18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my hair used to be white blonde</a:t>
            </a:r>
            <a:r>
              <a:rPr lang="en-US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 not like now.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5" name="Shape 205"/>
          <p:cNvSpPr txBox="1"/>
          <p:nvPr/>
        </p:nvSpPr>
        <p:spPr>
          <a:xfrm>
            <a:off x="450601" y="229387"/>
            <a:ext cx="10009200" cy="8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 we use them?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endParaRPr sz="44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6" name="Shape 206"/>
          <p:cNvSpPr txBox="1"/>
          <p:nvPr/>
        </p:nvSpPr>
        <p:spPr>
          <a:xfrm>
            <a:off x="464551" y="892170"/>
            <a:ext cx="6685800" cy="4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55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2000"/>
              <a:buFont typeface="Open Sans"/>
              <a:buAutoNum type="arabicPeriod" startAt="3"/>
            </a:pPr>
            <a:r>
              <a:rPr lang="en-US" sz="2000" b="1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used to </a:t>
            </a: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and </a:t>
            </a:r>
            <a:r>
              <a:rPr lang="en-US" sz="2000" b="1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would</a:t>
            </a:r>
            <a:endParaRPr i="1" dirty="0"/>
          </a:p>
          <a:p>
            <a:pPr marL="0" marR="0" lvl="0" indent="0" algn="l" rtl="0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Noto Sans Symbols"/>
              <a:buNone/>
            </a:pPr>
            <a:endParaRPr sz="2000" b="1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07" name="Shape 20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8698" y="4663473"/>
            <a:ext cx="1595650" cy="1595650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Shape 208"/>
          <p:cNvSpPr/>
          <p:nvPr/>
        </p:nvSpPr>
        <p:spPr>
          <a:xfrm>
            <a:off x="2937225" y="4811508"/>
            <a:ext cx="2375700" cy="1299600"/>
          </a:xfrm>
          <a:prstGeom prst="wedgeRoundRectCallout">
            <a:avLst>
              <a:gd name="adj1" fmla="val -71728"/>
              <a:gd name="adj2" fmla="val 3091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Notice how we don’t generally use </a:t>
            </a:r>
            <a:r>
              <a:rPr lang="en-US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would 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when talking about states.</a:t>
            </a:r>
            <a:endParaRPr sz="140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9" name="Shape 209"/>
          <p:cNvSpPr/>
          <p:nvPr/>
        </p:nvSpPr>
        <p:spPr>
          <a:xfrm>
            <a:off x="6271450" y="4811508"/>
            <a:ext cx="2375700" cy="1299600"/>
          </a:xfrm>
          <a:prstGeom prst="wedgeRoundRectCallout">
            <a:avLst>
              <a:gd name="adj1" fmla="val -81617"/>
              <a:gd name="adj2" fmla="val 6715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Would 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can sometimes sound more literary or almost like the speaker enjoys reminiscing about the past.</a:t>
            </a:r>
            <a:endParaRPr sz="140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0" name="Shape 210"/>
          <p:cNvSpPr/>
          <p:nvPr/>
        </p:nvSpPr>
        <p:spPr>
          <a:xfrm>
            <a:off x="9167150" y="5755823"/>
            <a:ext cx="2791200" cy="767100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How do I use them?</a:t>
            </a:r>
            <a:endParaRPr/>
          </a:p>
        </p:txBody>
      </p:sp>
      <p:sp>
        <p:nvSpPr>
          <p:cNvPr id="211" name="Shape 211"/>
          <p:cNvSpPr/>
          <p:nvPr/>
        </p:nvSpPr>
        <p:spPr>
          <a:xfrm rot="-6197881" flipH="1">
            <a:off x="319030" y="2832082"/>
            <a:ext cx="3337591" cy="237073"/>
          </a:xfrm>
          <a:prstGeom prst="arc">
            <a:avLst>
              <a:gd name="adj1" fmla="val 10974600"/>
              <a:gd name="adj2" fmla="val 13281060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2" name="Shape 212"/>
          <p:cNvSpPr/>
          <p:nvPr/>
        </p:nvSpPr>
        <p:spPr>
          <a:xfrm rot="-5399718" flipH="1">
            <a:off x="1101227" y="3333768"/>
            <a:ext cx="3663600" cy="279600"/>
          </a:xfrm>
          <a:prstGeom prst="arc">
            <a:avLst>
              <a:gd name="adj1" fmla="val 10976505"/>
              <a:gd name="adj2" fmla="val 15553698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3" name="Shape 213"/>
          <p:cNvSpPr/>
          <p:nvPr/>
        </p:nvSpPr>
        <p:spPr>
          <a:xfrm rot="-5537028" flipH="1">
            <a:off x="6471249" y="2641887"/>
            <a:ext cx="2220864" cy="107182"/>
          </a:xfrm>
          <a:prstGeom prst="arc">
            <a:avLst>
              <a:gd name="adj1" fmla="val 10872353"/>
              <a:gd name="adj2" fmla="val 20413732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" name="Google Shape;65;p15">
            <a:extLst>
              <a:ext uri="{FF2B5EF4-FFF2-40B4-BE49-F238E27FC236}">
                <a16:creationId xmlns:a16="http://schemas.microsoft.com/office/drawing/2014/main" id="{D9C02C4B-7AE5-4E38-82AE-6058898C459D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/>
          <p:nvPr/>
        </p:nvSpPr>
        <p:spPr>
          <a:xfrm>
            <a:off x="450592" y="1372650"/>
            <a:ext cx="106890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Open Sans"/>
              <a:buNone/>
            </a:pPr>
            <a:r>
              <a:rPr lang="en-US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 </a:t>
            </a:r>
            <a:r>
              <a:rPr lang="en-US" sz="18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realised </a:t>
            </a:r>
            <a:r>
              <a:rPr lang="en-US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 </a:t>
            </a:r>
            <a:r>
              <a:rPr lang="en-US" sz="18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had forgotten </a:t>
            </a:r>
            <a:r>
              <a:rPr lang="en-US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my keys when </a:t>
            </a:r>
            <a:r>
              <a:rPr lang="en-US" sz="18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 was already performing </a:t>
            </a:r>
            <a:r>
              <a:rPr lang="en-US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in the concert. Before I left the house, I </a:t>
            </a:r>
            <a:r>
              <a:rPr lang="en-US" sz="18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had been cleaning </a:t>
            </a:r>
            <a:r>
              <a:rPr lang="en-US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all day. 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9" name="Shape 219"/>
          <p:cNvSpPr txBox="1"/>
          <p:nvPr/>
        </p:nvSpPr>
        <p:spPr>
          <a:xfrm>
            <a:off x="450601" y="229387"/>
            <a:ext cx="10009200" cy="8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</a:t>
            </a:r>
            <a:r>
              <a:rPr lang="en-US" sz="44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orm</a:t>
            </a: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</a:t>
            </a:r>
            <a:r>
              <a:rPr lang="en-US" sz="44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do we use them?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endParaRPr sz="44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20" name="Shape 2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49448" y="3215848"/>
            <a:ext cx="1595650" cy="1595650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Shape 221"/>
          <p:cNvSpPr/>
          <p:nvPr/>
        </p:nvSpPr>
        <p:spPr>
          <a:xfrm>
            <a:off x="3135050" y="2296058"/>
            <a:ext cx="2375700" cy="1299600"/>
          </a:xfrm>
          <a:prstGeom prst="wedgeRoundRectCallout">
            <a:avLst>
              <a:gd name="adj1" fmla="val -87986"/>
              <a:gd name="adj2" fmla="val 65446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Which auxiliary verbs are used in the past continuous, past perfect simple, and past perfect continuous?</a:t>
            </a:r>
            <a:endParaRPr sz="140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2" name="Shape 222"/>
          <p:cNvSpPr/>
          <p:nvPr/>
        </p:nvSpPr>
        <p:spPr>
          <a:xfrm>
            <a:off x="3135050" y="4349908"/>
            <a:ext cx="2375700" cy="1299600"/>
          </a:xfrm>
          <a:prstGeom prst="wedgeRoundRectCallout">
            <a:avLst>
              <a:gd name="adj1" fmla="val -87589"/>
              <a:gd name="adj2" fmla="val -49098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What auxiliary verb do we add in the past simple in the negative or question form?</a:t>
            </a:r>
            <a:endParaRPr sz="140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3" name="Shape 223"/>
          <p:cNvSpPr txBox="1"/>
          <p:nvPr/>
        </p:nvSpPr>
        <p:spPr>
          <a:xfrm>
            <a:off x="450600" y="892170"/>
            <a:ext cx="10491900" cy="4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Open Sans"/>
              <a:buNone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Look at this example.</a:t>
            </a:r>
            <a:endParaRPr sz="2000" b="1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4" name="Shape 224"/>
          <p:cNvSpPr/>
          <p:nvPr/>
        </p:nvSpPr>
        <p:spPr>
          <a:xfrm>
            <a:off x="8007301" y="4726100"/>
            <a:ext cx="1818300" cy="923400"/>
          </a:xfrm>
          <a:prstGeom prst="cloudCallout">
            <a:avLst>
              <a:gd name="adj1" fmla="val -182111"/>
              <a:gd name="adj2" fmla="val -38415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sz="1600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Did </a:t>
            </a:r>
            <a:r>
              <a:rPr lang="en-US" sz="160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or </a:t>
            </a:r>
            <a:r>
              <a:rPr lang="en-US" sz="1600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didn’t</a:t>
            </a:r>
            <a:endParaRPr sz="1600"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5" name="Shape 225"/>
          <p:cNvSpPr/>
          <p:nvPr/>
        </p:nvSpPr>
        <p:spPr>
          <a:xfrm>
            <a:off x="7151600" y="2369425"/>
            <a:ext cx="4311000" cy="1466100"/>
          </a:xfrm>
          <a:prstGeom prst="cloudCallout">
            <a:avLst>
              <a:gd name="adj1" fmla="val -84285"/>
              <a:gd name="adj2" fmla="val -8603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Past continuous: was/were</a:t>
            </a:r>
            <a:endParaRPr sz="1600" i="1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Past Perfect Simple: had</a:t>
            </a:r>
            <a:endParaRPr sz="1600" i="1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Past Perfect Continuous: had been</a:t>
            </a:r>
            <a:endParaRPr sz="1600" i="1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" name="Google Shape;65;p15">
            <a:extLst>
              <a:ext uri="{FF2B5EF4-FFF2-40B4-BE49-F238E27FC236}">
                <a16:creationId xmlns:a16="http://schemas.microsoft.com/office/drawing/2014/main" id="{E7ECE746-D8B0-4E37-9CFB-71CEE9B35C14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0" name="Shape 230"/>
          <p:cNvGraphicFramePr/>
          <p:nvPr>
            <p:extLst>
              <p:ext uri="{D42A27DB-BD31-4B8C-83A1-F6EECF244321}">
                <p14:modId xmlns:p14="http://schemas.microsoft.com/office/powerpoint/2010/main" val="1815091174"/>
              </p:ext>
            </p:extLst>
          </p:nvPr>
        </p:nvGraphicFramePr>
        <p:xfrm>
          <a:off x="519837" y="1404007"/>
          <a:ext cx="10980500" cy="3154750"/>
        </p:xfrm>
        <a:graphic>
          <a:graphicData uri="http://schemas.openxmlformats.org/drawingml/2006/table">
            <a:tbl>
              <a:tblPr firstRow="1" bandRow="1">
                <a:noFill/>
                <a:tableStyleId>{609F82ED-98C0-4AA5-91D5-BAF332FEEA1B}</a:tableStyleId>
              </a:tblPr>
              <a:tblGrid>
                <a:gridCol w="2196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96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6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961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961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970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subject</a:t>
                      </a: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auxiliary verb(s)</a:t>
                      </a: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main verb</a:t>
                      </a: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complement</a:t>
                      </a:r>
                      <a:endParaRPr lang="en-US"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4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past simple</a:t>
                      </a:r>
                      <a:endParaRPr lang="en-US"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1">
                          <a:solidFill>
                            <a:srgbClr val="C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Subject                     +</a:t>
                      </a:r>
                      <a:endParaRPr sz="1600" b="1">
                        <a:solidFill>
                          <a:srgbClr val="C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-</a:t>
                      </a:r>
                      <a:endParaRPr sz="16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left</a:t>
                      </a:r>
                      <a:endParaRPr sz="16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1" dirty="0">
                          <a:solidFill>
                            <a:srgbClr val="C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verb in past</a:t>
                      </a:r>
                      <a:endParaRPr sz="1600" b="1" dirty="0">
                        <a:solidFill>
                          <a:srgbClr val="C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the house.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4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past continuous</a:t>
                      </a: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1">
                          <a:solidFill>
                            <a:srgbClr val="C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Subject                     +</a:t>
                      </a:r>
                      <a:endParaRPr sz="1600" b="1">
                        <a:solidFill>
                          <a:srgbClr val="C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was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1">
                          <a:solidFill>
                            <a:srgbClr val="C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was/were                 +</a:t>
                      </a:r>
                      <a:endParaRPr sz="1600" b="1">
                        <a:solidFill>
                          <a:srgbClr val="C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performing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1">
                          <a:solidFill>
                            <a:srgbClr val="C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verb -ing</a:t>
                      </a:r>
                      <a:endParaRPr sz="1600" b="1">
                        <a:solidFill>
                          <a:srgbClr val="C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in the concert.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4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past perfect simple</a:t>
                      </a: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1">
                          <a:solidFill>
                            <a:srgbClr val="C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Subject                     +</a:t>
                      </a:r>
                      <a:endParaRPr sz="1600" b="1">
                        <a:solidFill>
                          <a:srgbClr val="C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had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1">
                          <a:solidFill>
                            <a:srgbClr val="C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had                            +</a:t>
                      </a:r>
                      <a:endParaRPr sz="1600" b="1">
                        <a:solidFill>
                          <a:srgbClr val="C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forgotten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1">
                          <a:solidFill>
                            <a:srgbClr val="C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past participle</a:t>
                      </a:r>
                      <a:endParaRPr sz="1600" b="1">
                        <a:solidFill>
                          <a:srgbClr val="C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my keys.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64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past perfect continuous</a:t>
                      </a: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1">
                          <a:solidFill>
                            <a:srgbClr val="C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Subject                     +</a:t>
                      </a:r>
                      <a:endParaRPr sz="1600" b="1">
                        <a:solidFill>
                          <a:srgbClr val="C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had been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1">
                          <a:solidFill>
                            <a:srgbClr val="C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had + been              +</a:t>
                      </a:r>
                      <a:endParaRPr sz="1600" b="1">
                        <a:solidFill>
                          <a:srgbClr val="C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cleaning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1">
                          <a:solidFill>
                            <a:srgbClr val="C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verb -ing</a:t>
                      </a:r>
                      <a:endParaRPr sz="1600" b="1">
                        <a:solidFill>
                          <a:srgbClr val="C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the house all day.</a:t>
                      </a: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31" name="Shape 231"/>
          <p:cNvSpPr txBox="1"/>
          <p:nvPr/>
        </p:nvSpPr>
        <p:spPr>
          <a:xfrm>
            <a:off x="450601" y="229387"/>
            <a:ext cx="10009200" cy="8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</a:t>
            </a:r>
            <a:r>
              <a:rPr lang="en-US" sz="44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orm</a:t>
            </a: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</a:t>
            </a:r>
            <a:r>
              <a:rPr lang="en-US" sz="44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do we use them?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endParaRPr sz="44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32" name="Shape 2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8698" y="4663473"/>
            <a:ext cx="1595650" cy="1595650"/>
          </a:xfrm>
          <a:prstGeom prst="rect">
            <a:avLst/>
          </a:prstGeom>
          <a:noFill/>
          <a:ln>
            <a:noFill/>
          </a:ln>
        </p:spPr>
      </p:pic>
      <p:sp>
        <p:nvSpPr>
          <p:cNvPr id="233" name="Shape 233"/>
          <p:cNvSpPr/>
          <p:nvPr/>
        </p:nvSpPr>
        <p:spPr>
          <a:xfrm>
            <a:off x="2937225" y="4811508"/>
            <a:ext cx="2375700" cy="1299600"/>
          </a:xfrm>
          <a:prstGeom prst="wedgeRoundRectCallout">
            <a:avLst>
              <a:gd name="adj1" fmla="val -71728"/>
              <a:gd name="adj2" fmla="val 3091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All these examples are in the affirmative. Think about how you would put these examples in the negative or interrogative form.</a:t>
            </a:r>
            <a:endParaRPr sz="140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4" name="Shape 234"/>
          <p:cNvSpPr/>
          <p:nvPr/>
        </p:nvSpPr>
        <p:spPr>
          <a:xfrm>
            <a:off x="9167150" y="5755823"/>
            <a:ext cx="2791200" cy="767100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And </a:t>
            </a:r>
            <a:r>
              <a:rPr lang="en-US" sz="1600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used to/would</a:t>
            </a: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  <a:endParaRPr/>
          </a:p>
        </p:txBody>
      </p:sp>
      <p:sp>
        <p:nvSpPr>
          <p:cNvPr id="8" name="Google Shape;65;p15">
            <a:extLst>
              <a:ext uri="{FF2B5EF4-FFF2-40B4-BE49-F238E27FC236}">
                <a16:creationId xmlns:a16="http://schemas.microsoft.com/office/drawing/2014/main" id="{336424AF-08F3-4E9E-8498-39B1458A78DB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/>
          <p:nvPr/>
        </p:nvSpPr>
        <p:spPr>
          <a:xfrm>
            <a:off x="464542" y="1401638"/>
            <a:ext cx="106890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Open Sans"/>
              <a:buNone/>
            </a:pPr>
            <a:r>
              <a:rPr lang="en-US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 used to go to the beach every weekend, but I didn’t use to stay for long. 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0" name="Shape 240"/>
          <p:cNvSpPr txBox="1"/>
          <p:nvPr/>
        </p:nvSpPr>
        <p:spPr>
          <a:xfrm>
            <a:off x="450601" y="229387"/>
            <a:ext cx="10009200" cy="8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</a:t>
            </a:r>
            <a:r>
              <a:rPr lang="en-US" sz="44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orm</a:t>
            </a: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</a:t>
            </a:r>
            <a:r>
              <a:rPr lang="en-US" sz="44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do we use them?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endParaRPr sz="44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41" name="Shape 24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49448" y="3215848"/>
            <a:ext cx="1595650" cy="1595650"/>
          </a:xfrm>
          <a:prstGeom prst="rect">
            <a:avLst/>
          </a:prstGeom>
          <a:noFill/>
          <a:ln>
            <a:noFill/>
          </a:ln>
        </p:spPr>
      </p:pic>
      <p:sp>
        <p:nvSpPr>
          <p:cNvPr id="242" name="Shape 242"/>
          <p:cNvSpPr/>
          <p:nvPr/>
        </p:nvSpPr>
        <p:spPr>
          <a:xfrm>
            <a:off x="3135050" y="2296058"/>
            <a:ext cx="2375700" cy="1299600"/>
          </a:xfrm>
          <a:prstGeom prst="wedgeRoundRectCallout">
            <a:avLst>
              <a:gd name="adj1" fmla="val -87986"/>
              <a:gd name="adj2" fmla="val 65446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What form of the verb follows </a:t>
            </a:r>
            <a:r>
              <a:rPr lang="en-US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used to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in the affirmative?</a:t>
            </a:r>
            <a:endParaRPr sz="140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3" name="Shape 243"/>
          <p:cNvSpPr/>
          <p:nvPr/>
        </p:nvSpPr>
        <p:spPr>
          <a:xfrm>
            <a:off x="3135050" y="4349908"/>
            <a:ext cx="2375700" cy="1299600"/>
          </a:xfrm>
          <a:prstGeom prst="wedgeRoundRectCallout">
            <a:avLst>
              <a:gd name="adj1" fmla="val -87589"/>
              <a:gd name="adj2" fmla="val -49098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 the negative, what changes in this structure?</a:t>
            </a:r>
            <a:endParaRPr sz="140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4" name="Shape 244"/>
          <p:cNvSpPr txBox="1"/>
          <p:nvPr/>
        </p:nvSpPr>
        <p:spPr>
          <a:xfrm>
            <a:off x="464550" y="892170"/>
            <a:ext cx="10491900" cy="4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Open Sans"/>
              <a:buNone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Look at this example.</a:t>
            </a:r>
            <a:endParaRPr sz="2000" b="1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5" name="Shape 245"/>
          <p:cNvSpPr/>
          <p:nvPr/>
        </p:nvSpPr>
        <p:spPr>
          <a:xfrm>
            <a:off x="7391650" y="4531175"/>
            <a:ext cx="2047500" cy="1118400"/>
          </a:xfrm>
          <a:prstGeom prst="cloudCallout">
            <a:avLst>
              <a:gd name="adj1" fmla="val -134495"/>
              <a:gd name="adj2" fmla="val -19678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sz="1600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We use </a:t>
            </a:r>
            <a:r>
              <a:rPr lang="en-US" sz="1600" b="1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use to</a:t>
            </a:r>
            <a:r>
              <a:rPr lang="en-US" sz="1600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, not </a:t>
            </a:r>
            <a:r>
              <a:rPr lang="en-US" sz="1600" b="1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used to</a:t>
            </a:r>
            <a:r>
              <a:rPr lang="en-US" sz="1600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sz="1600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6" name="Shape 246"/>
          <p:cNvSpPr/>
          <p:nvPr/>
        </p:nvSpPr>
        <p:spPr>
          <a:xfrm>
            <a:off x="7369600" y="2427388"/>
            <a:ext cx="1862400" cy="1170600"/>
          </a:xfrm>
          <a:prstGeom prst="cloudCallout">
            <a:avLst>
              <a:gd name="adj1" fmla="val -139179"/>
              <a:gd name="adj2" fmla="val -4674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sz="1600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The bare infinitive form</a:t>
            </a:r>
            <a:endParaRPr sz="1600" i="1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" name="Google Shape;65;p15">
            <a:extLst>
              <a:ext uri="{FF2B5EF4-FFF2-40B4-BE49-F238E27FC236}">
                <a16:creationId xmlns:a16="http://schemas.microsoft.com/office/drawing/2014/main" id="{7FC9FF48-8E20-4E80-8558-151770761050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1" name="Shape 251"/>
          <p:cNvGraphicFramePr/>
          <p:nvPr>
            <p:extLst>
              <p:ext uri="{D42A27DB-BD31-4B8C-83A1-F6EECF244321}">
                <p14:modId xmlns:p14="http://schemas.microsoft.com/office/powerpoint/2010/main" val="1857988838"/>
              </p:ext>
            </p:extLst>
          </p:nvPr>
        </p:nvGraphicFramePr>
        <p:xfrm>
          <a:off x="1343475" y="1366945"/>
          <a:ext cx="9505075" cy="2752900"/>
        </p:xfrm>
        <a:graphic>
          <a:graphicData uri="http://schemas.openxmlformats.org/drawingml/2006/table">
            <a:tbl>
              <a:tblPr firstRow="1" bandRow="1">
                <a:noFill/>
                <a:tableStyleId>{609F82ED-98C0-4AA5-91D5-BAF332FEEA1B}</a:tableStyleId>
              </a:tblPr>
              <a:tblGrid>
                <a:gridCol w="15527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8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056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447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66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766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79150">
                <a:tc gridSpan="6"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1" i="1" dirty="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used to</a:t>
                      </a: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5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1" dirty="0">
                          <a:solidFill>
                            <a:srgbClr val="FFFFFF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affirmative</a:t>
                      </a: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</a:t>
                      </a:r>
                      <a:endParaRPr sz="1600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1">
                          <a:solidFill>
                            <a:srgbClr val="C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Subject       +</a:t>
                      </a:r>
                      <a:endParaRPr sz="1600" b="1">
                        <a:solidFill>
                          <a:srgbClr val="C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used to</a:t>
                      </a:r>
                      <a:endParaRPr sz="1600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600" b="1">
                          <a:solidFill>
                            <a:srgbClr val="C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used to    +</a:t>
                      </a:r>
                      <a:endParaRPr sz="1600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go</a:t>
                      </a:r>
                      <a:endParaRPr sz="1600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600" b="1">
                          <a:solidFill>
                            <a:srgbClr val="C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verb infinitive +</a:t>
                      </a:r>
                      <a:endParaRPr sz="1600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 the beach.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600" b="1">
                          <a:solidFill>
                            <a:srgbClr val="C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complement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8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1" dirty="0">
                          <a:solidFill>
                            <a:srgbClr val="FFFFFF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negative</a:t>
                      </a: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600" b="1">
                          <a:solidFill>
                            <a:srgbClr val="C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Subject       +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didn’t</a:t>
                      </a:r>
                      <a:endParaRPr sz="1600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600" b="1">
                          <a:solidFill>
                            <a:srgbClr val="C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didn’t       +</a:t>
                      </a:r>
                      <a:endParaRPr sz="1600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use to</a:t>
                      </a:r>
                      <a:endParaRPr sz="1600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600" b="1">
                          <a:solidFill>
                            <a:srgbClr val="C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use to                +</a:t>
                      </a:r>
                      <a:endParaRPr sz="1600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have</a:t>
                      </a:r>
                      <a:endParaRPr sz="1600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600" b="1">
                          <a:solidFill>
                            <a:srgbClr val="C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verb inf    +</a:t>
                      </a:r>
                      <a:endParaRPr sz="1600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blonde hair.</a:t>
                      </a:r>
                      <a:endParaRPr sz="1600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600" b="1">
                          <a:solidFill>
                            <a:srgbClr val="C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complement</a:t>
                      </a:r>
                      <a:endParaRPr sz="1600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43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1" dirty="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interrogative</a:t>
                      </a: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(Where)</a:t>
                      </a:r>
                      <a:r>
                        <a:rPr lang="en-US" sz="1600" b="1">
                          <a:solidFill>
                            <a:srgbClr val="C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</a:t>
                      </a:r>
                      <a:endParaRPr sz="1600" b="1">
                        <a:solidFill>
                          <a:srgbClr val="C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1">
                          <a:solidFill>
                            <a:srgbClr val="C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Qu. Word   +   </a:t>
                      </a:r>
                      <a:endParaRPr sz="1600" b="1">
                        <a:solidFill>
                          <a:srgbClr val="C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did</a:t>
                      </a:r>
                      <a:endParaRPr sz="1600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600" b="1">
                          <a:solidFill>
                            <a:srgbClr val="C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did            +</a:t>
                      </a:r>
                      <a:endParaRPr sz="1600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you</a:t>
                      </a:r>
                      <a:endParaRPr sz="1600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600" b="1">
                          <a:solidFill>
                            <a:srgbClr val="C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subject              +</a:t>
                      </a:r>
                      <a:endParaRPr sz="1600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use to</a:t>
                      </a:r>
                      <a:endParaRPr sz="1600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600" b="1">
                          <a:solidFill>
                            <a:srgbClr val="C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use to       +</a:t>
                      </a:r>
                      <a:endParaRPr sz="1600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go?</a:t>
                      </a:r>
                      <a:endParaRPr sz="1600" dirty="0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600" b="1" dirty="0">
                          <a:solidFill>
                            <a:srgbClr val="C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verb </a:t>
                      </a:r>
                      <a:r>
                        <a:rPr lang="en-US" sz="1600" b="1" dirty="0" err="1">
                          <a:solidFill>
                            <a:srgbClr val="C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inf</a:t>
                      </a:r>
                      <a:r>
                        <a:rPr lang="en-US" sz="1600" b="1" dirty="0">
                          <a:solidFill>
                            <a:srgbClr val="C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+ ?</a:t>
                      </a:r>
                      <a:endParaRPr sz="1600" dirty="0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52" name="Shape 252"/>
          <p:cNvSpPr txBox="1"/>
          <p:nvPr/>
        </p:nvSpPr>
        <p:spPr>
          <a:xfrm>
            <a:off x="450601" y="229387"/>
            <a:ext cx="10009200" cy="8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</a:t>
            </a:r>
            <a:r>
              <a:rPr lang="en-US" sz="44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orm</a:t>
            </a: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</a:t>
            </a:r>
            <a:r>
              <a:rPr lang="en-US" sz="44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do we use them?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endParaRPr sz="44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53" name="Shape 25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0600" y="4062725"/>
            <a:ext cx="1193950" cy="1193950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Shape 254"/>
          <p:cNvSpPr/>
          <p:nvPr/>
        </p:nvSpPr>
        <p:spPr>
          <a:xfrm>
            <a:off x="2645550" y="4253150"/>
            <a:ext cx="4410600" cy="944400"/>
          </a:xfrm>
          <a:prstGeom prst="wedgeRoundRectCallout">
            <a:avLst>
              <a:gd name="adj1" fmla="val -71728"/>
              <a:gd name="adj2" fmla="val 3091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Notice how we use </a:t>
            </a:r>
            <a:r>
              <a:rPr lang="en-US" b="1" i="1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use</a:t>
            </a:r>
            <a:r>
              <a:rPr lang="en-US" b="1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to</a:t>
            </a:r>
            <a:r>
              <a:rPr lang="en-US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- 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not </a:t>
            </a:r>
            <a:r>
              <a:rPr lang="en-US" b="1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used to -</a:t>
            </a:r>
            <a:r>
              <a:rPr lang="en-US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 the negative and interrogative.</a:t>
            </a:r>
            <a:endParaRPr sz="140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255" name="Shape 255"/>
          <p:cNvGraphicFramePr/>
          <p:nvPr>
            <p:extLst>
              <p:ext uri="{D42A27DB-BD31-4B8C-83A1-F6EECF244321}">
                <p14:modId xmlns:p14="http://schemas.microsoft.com/office/powerpoint/2010/main" val="62424154"/>
              </p:ext>
            </p:extLst>
          </p:nvPr>
        </p:nvGraphicFramePr>
        <p:xfrm>
          <a:off x="1343475" y="5330857"/>
          <a:ext cx="9505075" cy="1161475"/>
        </p:xfrm>
        <a:graphic>
          <a:graphicData uri="http://schemas.openxmlformats.org/drawingml/2006/table">
            <a:tbl>
              <a:tblPr firstRow="1" bandRow="1">
                <a:noFill/>
                <a:tableStyleId>{609F82ED-98C0-4AA5-91D5-BAF332FEEA1B}</a:tableStyleId>
              </a:tblPr>
              <a:tblGrid>
                <a:gridCol w="2429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73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42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62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733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97050">
                <a:tc gridSpan="5"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i="1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would</a:t>
                      </a:r>
                      <a:endParaRPr lang="en-US" sz="1600" b="1" i="1" dirty="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4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</a:t>
                      </a:r>
                      <a:endParaRPr sz="1600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1">
                          <a:solidFill>
                            <a:srgbClr val="C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Subject       +</a:t>
                      </a:r>
                      <a:endParaRPr sz="1600" b="1">
                        <a:solidFill>
                          <a:srgbClr val="C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would</a:t>
                      </a:r>
                      <a:endParaRPr sz="1600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1">
                          <a:solidFill>
                            <a:srgbClr val="C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would         +</a:t>
                      </a:r>
                      <a:endParaRPr sz="1600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play</a:t>
                      </a:r>
                      <a:endParaRPr sz="1600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1">
                          <a:solidFill>
                            <a:srgbClr val="C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verb infinitive +</a:t>
                      </a:r>
                      <a:endParaRPr sz="1600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in the sea all day.</a:t>
                      </a:r>
                      <a:endParaRPr sz="16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1" dirty="0">
                          <a:solidFill>
                            <a:srgbClr val="C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complement</a:t>
                      </a:r>
                      <a:endParaRPr sz="16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56" name="Shape 256"/>
          <p:cNvSpPr/>
          <p:nvPr/>
        </p:nvSpPr>
        <p:spPr>
          <a:xfrm rot="8093093" flipH="1">
            <a:off x="4077507" y="3602862"/>
            <a:ext cx="2534134" cy="389474"/>
          </a:xfrm>
          <a:prstGeom prst="arc">
            <a:avLst>
              <a:gd name="adj1" fmla="val 11332478"/>
              <a:gd name="adj2" fmla="val 21347126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7" name="Shape 257"/>
          <p:cNvSpPr/>
          <p:nvPr/>
        </p:nvSpPr>
        <p:spPr>
          <a:xfrm rot="9859364" flipH="1">
            <a:off x="4626158" y="3695103"/>
            <a:ext cx="3856880" cy="523768"/>
          </a:xfrm>
          <a:prstGeom prst="arc">
            <a:avLst>
              <a:gd name="adj1" fmla="val 11038435"/>
              <a:gd name="adj2" fmla="val 21025360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" name="Google Shape;65;p15">
            <a:extLst>
              <a:ext uri="{FF2B5EF4-FFF2-40B4-BE49-F238E27FC236}">
                <a16:creationId xmlns:a16="http://schemas.microsoft.com/office/drawing/2014/main" id="{3B3FC793-EDAF-4982-8B06-04409811C811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441560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Shape 262"/>
          <p:cNvSpPr/>
          <p:nvPr/>
        </p:nvSpPr>
        <p:spPr>
          <a:xfrm>
            <a:off x="7073636" y="1770374"/>
            <a:ext cx="4149300" cy="156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A7E3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rgbClr val="00A7E3"/>
                </a:solidFill>
                <a:latin typeface="Open Sans"/>
                <a:ea typeface="Open Sans"/>
                <a:cs typeface="Open Sans"/>
                <a:sym typeface="Open Sans"/>
              </a:rPr>
              <a:t>I was working at a bank.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00A7E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A7E3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rgbClr val="00A7E3"/>
                </a:solidFill>
                <a:latin typeface="Open Sans"/>
                <a:ea typeface="Open Sans"/>
                <a:cs typeface="Open Sans"/>
                <a:sym typeface="Open Sans"/>
              </a:rPr>
              <a:t>I had been cleaning all day.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00A7E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A7E3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rgbClr val="00A7E3"/>
                </a:solidFill>
                <a:latin typeface="Open Sans"/>
                <a:ea typeface="Open Sans"/>
                <a:cs typeface="Open Sans"/>
                <a:sym typeface="Open Sans"/>
              </a:rPr>
              <a:t>I used to go to the beach every weekend.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00A7E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3" name="Shape 263"/>
          <p:cNvSpPr/>
          <p:nvPr/>
        </p:nvSpPr>
        <p:spPr>
          <a:xfrm>
            <a:off x="7126673" y="1556900"/>
            <a:ext cx="694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/wəz/</a:t>
            </a:r>
            <a:endParaRPr sz="16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4" name="Shape 264"/>
          <p:cNvSpPr/>
          <p:nvPr/>
        </p:nvSpPr>
        <p:spPr>
          <a:xfrm>
            <a:off x="7630951" y="2073334"/>
            <a:ext cx="648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/bɪn/</a:t>
            </a:r>
            <a:endParaRPr/>
          </a:p>
        </p:txBody>
      </p:sp>
      <p:sp>
        <p:nvSpPr>
          <p:cNvPr id="265" name="Shape 265"/>
          <p:cNvSpPr/>
          <p:nvPr/>
        </p:nvSpPr>
        <p:spPr>
          <a:xfrm>
            <a:off x="7623206" y="2555204"/>
            <a:ext cx="510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/tə/</a:t>
            </a:r>
            <a:endParaRPr/>
          </a:p>
        </p:txBody>
      </p:sp>
      <p:sp>
        <p:nvSpPr>
          <p:cNvPr id="266" name="Shape 266"/>
          <p:cNvSpPr/>
          <p:nvPr/>
        </p:nvSpPr>
        <p:spPr>
          <a:xfrm>
            <a:off x="7073625" y="3864675"/>
            <a:ext cx="27123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A7E3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rgbClr val="00A7E3"/>
                </a:solidFill>
                <a:latin typeface="Open Sans"/>
                <a:ea typeface="Open Sans"/>
                <a:cs typeface="Open Sans"/>
                <a:sym typeface="Open Sans"/>
              </a:rPr>
              <a:t>I had forgotten my keys.</a:t>
            </a:r>
            <a:endParaRPr/>
          </a:p>
        </p:txBody>
      </p:sp>
      <p:sp>
        <p:nvSpPr>
          <p:cNvPr id="267" name="Shape 267"/>
          <p:cNvSpPr/>
          <p:nvPr/>
        </p:nvSpPr>
        <p:spPr>
          <a:xfrm>
            <a:off x="7073619" y="4827770"/>
            <a:ext cx="2414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A7E3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rgbClr val="00A7E3"/>
                </a:solidFill>
                <a:latin typeface="Open Sans"/>
                <a:ea typeface="Open Sans"/>
                <a:cs typeface="Open Sans"/>
                <a:sym typeface="Open Sans"/>
              </a:rPr>
              <a:t>I would play in the sea. </a:t>
            </a:r>
            <a:endParaRPr sz="1600" b="0" i="0" u="none" strike="noStrike" cap="none">
              <a:solidFill>
                <a:srgbClr val="00A7E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8" name="Shape 268"/>
          <p:cNvSpPr/>
          <p:nvPr/>
        </p:nvSpPr>
        <p:spPr>
          <a:xfrm>
            <a:off x="7155984" y="4703343"/>
            <a:ext cx="565800" cy="587700"/>
          </a:xfrm>
          <a:prstGeom prst="noSmoking">
            <a:avLst>
              <a:gd name="adj" fmla="val 18750"/>
            </a:avLst>
          </a:prstGeom>
          <a:solidFill>
            <a:srgbClr val="FF0000">
              <a:alpha val="64705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9" name="Shape 269"/>
          <p:cNvSpPr/>
          <p:nvPr/>
        </p:nvSpPr>
        <p:spPr>
          <a:xfrm>
            <a:off x="7237586" y="4346297"/>
            <a:ext cx="4026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I’d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0" name="Shape 270"/>
          <p:cNvSpPr txBox="1"/>
          <p:nvPr/>
        </p:nvSpPr>
        <p:spPr>
          <a:xfrm>
            <a:off x="450601" y="239081"/>
            <a:ext cx="10009119" cy="8072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Think about pronunciation…</a:t>
            </a:r>
            <a:endParaRPr sz="4400" b="1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71" name="Shape 27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0601" y="3352601"/>
            <a:ext cx="1239894" cy="1239894"/>
          </a:xfrm>
          <a:prstGeom prst="rect">
            <a:avLst/>
          </a:prstGeom>
          <a:noFill/>
          <a:ln>
            <a:noFill/>
          </a:ln>
        </p:spPr>
      </p:pic>
      <p:sp>
        <p:nvSpPr>
          <p:cNvPr id="272" name="Shape 272"/>
          <p:cNvSpPr/>
          <p:nvPr/>
        </p:nvSpPr>
        <p:spPr>
          <a:xfrm>
            <a:off x="2270555" y="1556908"/>
            <a:ext cx="3520645" cy="2205564"/>
          </a:xfrm>
          <a:prstGeom prst="wedgeRoundRectCallout">
            <a:avLst>
              <a:gd name="adj1" fmla="val -59299"/>
              <a:gd name="adj2" fmla="val 41046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sz="14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When we speak naturally in connected speech, many auxiliary verbs become </a:t>
            </a:r>
            <a:r>
              <a:rPr lang="en-US" sz="1400" b="0" i="1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weak </a:t>
            </a:r>
            <a:r>
              <a:rPr lang="en-US" sz="14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because we don’t stress them</a:t>
            </a:r>
            <a:r>
              <a:rPr lang="en-US" sz="1400" b="0" i="1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r>
              <a:rPr lang="en-US" sz="14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Weak forms often use the schwa sound /ə/. For example, instead of saying /wɒz/, we say /wəz/. Look at the weak forms here and practice saying them.</a:t>
            </a:r>
            <a:endParaRPr sz="14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3" name="Shape 273"/>
          <p:cNvSpPr/>
          <p:nvPr/>
        </p:nvSpPr>
        <p:spPr>
          <a:xfrm>
            <a:off x="2270555" y="4117138"/>
            <a:ext cx="3520645" cy="797021"/>
          </a:xfrm>
          <a:prstGeom prst="wedgeRoundRectCallout">
            <a:avLst>
              <a:gd name="adj1" fmla="val -57957"/>
              <a:gd name="adj2" fmla="val -42016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sz="14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Remember that when speaking we would usually use contractions.</a:t>
            </a:r>
            <a:endParaRPr sz="14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4" name="Shape 274"/>
          <p:cNvSpPr/>
          <p:nvPr/>
        </p:nvSpPr>
        <p:spPr>
          <a:xfrm>
            <a:off x="7150047" y="3740250"/>
            <a:ext cx="565800" cy="587700"/>
          </a:xfrm>
          <a:prstGeom prst="noSmoking">
            <a:avLst>
              <a:gd name="adj" fmla="val 18750"/>
            </a:avLst>
          </a:prstGeom>
          <a:solidFill>
            <a:srgbClr val="FF0000">
              <a:alpha val="64705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5" name="Shape 275"/>
          <p:cNvSpPr/>
          <p:nvPr/>
        </p:nvSpPr>
        <p:spPr>
          <a:xfrm>
            <a:off x="8903368" y="5784850"/>
            <a:ext cx="2791327" cy="559053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Time to practi</a:t>
            </a: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</a:t>
            </a: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e...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" name="Google Shape;65;p15">
            <a:extLst>
              <a:ext uri="{FF2B5EF4-FFF2-40B4-BE49-F238E27FC236}">
                <a16:creationId xmlns:a16="http://schemas.microsoft.com/office/drawing/2014/main" id="{19CFAABE-A971-446E-A05D-79E12D6B658C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Shape 280"/>
          <p:cNvSpPr txBox="1"/>
          <p:nvPr/>
        </p:nvSpPr>
        <p:spPr>
          <a:xfrm>
            <a:off x="819783" y="4201121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1600"/>
              <a:buFont typeface="Noto Sans Symbols"/>
              <a:buNone/>
            </a:pPr>
            <a:endParaRPr sz="1600" b="0" i="1" u="none" strike="noStrike" cap="none">
              <a:solidFill>
                <a:srgbClr val="99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1" name="Shape 281"/>
          <p:cNvSpPr txBox="1"/>
          <p:nvPr/>
        </p:nvSpPr>
        <p:spPr>
          <a:xfrm>
            <a:off x="514983" y="4795880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400"/>
              <a:buFont typeface="Noto Sans Symbols"/>
              <a:buNone/>
            </a:pPr>
            <a:endParaRPr sz="1600" b="0" i="1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2" name="Shape 282"/>
          <p:cNvSpPr txBox="1"/>
          <p:nvPr/>
        </p:nvSpPr>
        <p:spPr>
          <a:xfrm>
            <a:off x="514982" y="1277352"/>
            <a:ext cx="11429969" cy="4524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My brother hates dogs now, but when we were children, he ……..…….. (be) obsessed with them. Every time we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saw one, he  ……..………..…….. (chase) it and then he  …….……..…….. (cry) if it ran away. But that all changed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/>
              <a:t>on </a:t>
            </a:r>
            <a:r>
              <a:rPr lang="en-US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his 8</a:t>
            </a:r>
            <a:r>
              <a:rPr lang="en-US" sz="1600" b="0" i="0" u="none" strike="noStrike" cap="none" baseline="30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</a:t>
            </a:r>
            <a:r>
              <a:rPr lang="en-US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birthday. He ……..</a:t>
            </a:r>
            <a:r>
              <a:rPr lang="en-US" sz="1600"/>
              <a:t>.</a:t>
            </a:r>
            <a:r>
              <a:rPr lang="en-US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……..…….. (play) outside on the street all afternoon when my mother ………. (call)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/>
              <a:t>him to </a:t>
            </a:r>
            <a:r>
              <a:rPr lang="en-US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come in for his dinner. As he …</a:t>
            </a:r>
            <a:r>
              <a:rPr lang="en-US" sz="1600"/>
              <a:t>.</a:t>
            </a:r>
            <a:r>
              <a:rPr lang="en-US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……..…….. (walking) towards the house, he …….. (see) it – a big fluffy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/>
              <a:t>brown </a:t>
            </a:r>
            <a:r>
              <a:rPr lang="en-US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Labrador. As usual, he …….... (start) running to it and  ……....…….. (not notice) the 3 tiny puppies behind it.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dog didn’t have an owner and ……..………….. (live) in the park by our house for a few weeks. By the time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my brother was next to the dog, it ……..…….. (move) 2 of the babies, but the 3</a:t>
            </a:r>
            <a:r>
              <a:rPr lang="en-US" sz="1600" b="0" i="0" u="none" strike="noStrike" cap="none" baseline="30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rd</a:t>
            </a:r>
            <a:r>
              <a:rPr lang="en-US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was still by its legs. Suddenly,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Labrador turned and …….... (bite) my brother’s leg. My mother ……..……..…..…….. (watch) everything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and ……..…….. ( come) to help, so luckily, it only bit him once. He never chased dogs again!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" name="Shape 283"/>
          <p:cNvSpPr txBox="1"/>
          <p:nvPr/>
        </p:nvSpPr>
        <p:spPr>
          <a:xfrm>
            <a:off x="5902582" y="1468789"/>
            <a:ext cx="1143262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used to be</a:t>
            </a:r>
            <a:endParaRPr sz="16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" name="Shape 284"/>
          <p:cNvSpPr txBox="1"/>
          <p:nvPr/>
        </p:nvSpPr>
        <p:spPr>
          <a:xfrm>
            <a:off x="1671973" y="1945371"/>
            <a:ext cx="20538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used to/would chase</a:t>
            </a:r>
            <a:endParaRPr/>
          </a:p>
        </p:txBody>
      </p:sp>
      <p:sp>
        <p:nvSpPr>
          <p:cNvPr id="285" name="Shape 285"/>
          <p:cNvSpPr txBox="1"/>
          <p:nvPr/>
        </p:nvSpPr>
        <p:spPr>
          <a:xfrm>
            <a:off x="5582052" y="1952790"/>
            <a:ext cx="1781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used to/would cry</a:t>
            </a:r>
            <a:endParaRPr sz="16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6" name="Shape 286"/>
          <p:cNvSpPr txBox="1"/>
          <p:nvPr/>
        </p:nvSpPr>
        <p:spPr>
          <a:xfrm>
            <a:off x="2569590" y="2428238"/>
            <a:ext cx="1744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had been playing</a:t>
            </a:r>
            <a:endParaRPr sz="16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" name="Shape 287"/>
          <p:cNvSpPr txBox="1"/>
          <p:nvPr/>
        </p:nvSpPr>
        <p:spPr>
          <a:xfrm>
            <a:off x="9452271" y="2437194"/>
            <a:ext cx="718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called</a:t>
            </a:r>
            <a:endParaRPr sz="16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Shape 288"/>
          <p:cNvSpPr txBox="1"/>
          <p:nvPr/>
        </p:nvSpPr>
        <p:spPr>
          <a:xfrm>
            <a:off x="3886565" y="2929487"/>
            <a:ext cx="12876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was walking</a:t>
            </a:r>
            <a:endParaRPr sz="16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9" name="Shape 289"/>
          <p:cNvSpPr txBox="1"/>
          <p:nvPr/>
        </p:nvSpPr>
        <p:spPr>
          <a:xfrm>
            <a:off x="8173211" y="2926928"/>
            <a:ext cx="548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saw</a:t>
            </a:r>
            <a:endParaRPr sz="16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Shape 290"/>
          <p:cNvSpPr txBox="1"/>
          <p:nvPr/>
        </p:nvSpPr>
        <p:spPr>
          <a:xfrm>
            <a:off x="3275219" y="3400670"/>
            <a:ext cx="813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started</a:t>
            </a:r>
            <a:endParaRPr sz="16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1" name="Shape 291"/>
          <p:cNvSpPr txBox="1"/>
          <p:nvPr/>
        </p:nvSpPr>
        <p:spPr>
          <a:xfrm>
            <a:off x="6069536" y="3428824"/>
            <a:ext cx="1278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didn’t notice</a:t>
            </a:r>
            <a:endParaRPr sz="16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" name="Shape 292"/>
          <p:cNvSpPr txBox="1"/>
          <p:nvPr/>
        </p:nvSpPr>
        <p:spPr>
          <a:xfrm>
            <a:off x="3707262" y="3902775"/>
            <a:ext cx="1561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had been living</a:t>
            </a:r>
            <a:endParaRPr sz="16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" name="Shape 293"/>
          <p:cNvSpPr txBox="1"/>
          <p:nvPr/>
        </p:nvSpPr>
        <p:spPr>
          <a:xfrm>
            <a:off x="3626535" y="4395084"/>
            <a:ext cx="1199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had moved</a:t>
            </a:r>
            <a:endParaRPr sz="16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Shape 294"/>
          <p:cNvSpPr txBox="1"/>
          <p:nvPr/>
        </p:nvSpPr>
        <p:spPr>
          <a:xfrm>
            <a:off x="2991804" y="4883384"/>
            <a:ext cx="4011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bit</a:t>
            </a:r>
            <a:endParaRPr sz="16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Shape 295"/>
          <p:cNvSpPr txBox="1"/>
          <p:nvPr/>
        </p:nvSpPr>
        <p:spPr>
          <a:xfrm>
            <a:off x="6677509" y="4883384"/>
            <a:ext cx="19047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had been watching</a:t>
            </a:r>
            <a:endParaRPr sz="16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6" name="Shape 296"/>
          <p:cNvSpPr txBox="1"/>
          <p:nvPr/>
        </p:nvSpPr>
        <p:spPr>
          <a:xfrm>
            <a:off x="1053796" y="5426446"/>
            <a:ext cx="10857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had come</a:t>
            </a:r>
            <a:endParaRPr sz="16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" name="Shape 298"/>
          <p:cNvSpPr txBox="1"/>
          <p:nvPr/>
        </p:nvSpPr>
        <p:spPr>
          <a:xfrm>
            <a:off x="450601" y="229388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sz="44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9" name="Shape 299"/>
          <p:cNvSpPr txBox="1"/>
          <p:nvPr/>
        </p:nvSpPr>
        <p:spPr>
          <a:xfrm>
            <a:off x="464551" y="905812"/>
            <a:ext cx="11480400" cy="41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Open Sans"/>
              <a:buNone/>
            </a:pPr>
            <a:r>
              <a:rPr lang="en-US" sz="20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Use the correct form of the verbs in brackets to complete the gaps. Justify your choices.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Arial"/>
              <a:buNone/>
            </a:pPr>
            <a:endParaRPr sz="2000" b="1" i="1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" name="Google Shape;65;p15">
            <a:extLst>
              <a:ext uri="{FF2B5EF4-FFF2-40B4-BE49-F238E27FC236}">
                <a16:creationId xmlns:a16="http://schemas.microsoft.com/office/drawing/2014/main" id="{D31BCDF1-C5A9-42B7-B44A-80A742ACA500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 idx="4294967295"/>
          </p:nvPr>
        </p:nvSpPr>
        <p:spPr>
          <a:xfrm>
            <a:off x="684849" y="766350"/>
            <a:ext cx="9409200" cy="160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It’s easier to understand when we </a:t>
            </a: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use</a:t>
            </a:r>
            <a:r>
              <a:rPr lang="en-US" sz="44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the different past tenses if we compare them. </a:t>
            </a:r>
            <a:endParaRPr sz="44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4" name="Shape 64"/>
          <p:cNvSpPr txBox="1">
            <a:spLocks noGrp="1"/>
          </p:cNvSpPr>
          <p:nvPr>
            <p:ph type="body" idx="4294967295"/>
          </p:nvPr>
        </p:nvSpPr>
        <p:spPr>
          <a:xfrm>
            <a:off x="684838" y="2739129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Noto Sans Symbols"/>
              <a:buNone/>
            </a:pPr>
            <a:r>
              <a:rPr lang="en-US" sz="2000" b="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look at:</a:t>
            </a:r>
            <a:endParaRPr sz="20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1700"/>
              <a:buFont typeface="Open Sans"/>
              <a:buAutoNum type="arabicPeriod"/>
            </a:pPr>
            <a:r>
              <a:rPr lang="en-US" sz="2000" b="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past simple and the past continuous.</a:t>
            </a:r>
            <a:endParaRPr sz="20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1700"/>
              <a:buFont typeface="Open Sans"/>
              <a:buAutoNum type="arabicPeriod"/>
            </a:pPr>
            <a:r>
              <a:rPr lang="en-US" sz="2000" b="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past simple, past perfect simple, and past perfect continuous.</a:t>
            </a:r>
            <a:endParaRPr sz="20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1700"/>
              <a:buFont typeface="Open Sans"/>
              <a:buAutoNum type="arabicPeriod"/>
            </a:pPr>
            <a:r>
              <a:rPr lang="en-US" sz="2000" b="0" i="1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used to </a:t>
            </a:r>
            <a:r>
              <a:rPr lang="en-US" sz="2000" b="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and </a:t>
            </a:r>
            <a:r>
              <a:rPr lang="en-US" sz="2000" b="0" i="1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would</a:t>
            </a:r>
            <a:r>
              <a:rPr lang="en-US" sz="2000" b="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sz="2000" b="0" i="1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9E3611"/>
              </a:buClr>
              <a:buSzPts val="1700"/>
              <a:buFont typeface="Noto Sans Symbols"/>
              <a:buNone/>
            </a:pPr>
            <a:endParaRPr sz="20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6" name="Shape 66"/>
          <p:cNvSpPr/>
          <p:nvPr/>
        </p:nvSpPr>
        <p:spPr>
          <a:xfrm>
            <a:off x="8903368" y="5226518"/>
            <a:ext cx="2791327" cy="1117385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When and why do we use them?</a:t>
            </a:r>
            <a:endParaRPr/>
          </a:p>
        </p:txBody>
      </p:sp>
      <p:sp>
        <p:nvSpPr>
          <p:cNvPr id="6" name="Google Shape;65;p15">
            <a:extLst>
              <a:ext uri="{FF2B5EF4-FFF2-40B4-BE49-F238E27FC236}">
                <a16:creationId xmlns:a16="http://schemas.microsoft.com/office/drawing/2014/main" id="{C53352E0-7784-48D1-808D-71E2BBAD299E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5095529" cy="13120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</a:t>
            </a:r>
            <a:br>
              <a:rPr lang="en-US" sz="44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-US" sz="44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do we use them?</a:t>
            </a:r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body" idx="4294967295"/>
          </p:nvPr>
        </p:nvSpPr>
        <p:spPr>
          <a:xfrm>
            <a:off x="464551" y="1529060"/>
            <a:ext cx="4763793" cy="733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Noto Sans Symbols"/>
              <a:buNone/>
            </a:pPr>
            <a:r>
              <a:rPr lang="en-US" sz="20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1. </a:t>
            </a: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</a:t>
            </a:r>
            <a:r>
              <a:rPr lang="en-US" sz="20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ast simple and past continuous</a:t>
            </a:r>
            <a:endParaRPr sz="2000" b="1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3" name="Shape 73"/>
          <p:cNvSpPr/>
          <p:nvPr/>
        </p:nvSpPr>
        <p:spPr>
          <a:xfrm>
            <a:off x="5510389" y="2260821"/>
            <a:ext cx="2081400" cy="1001400"/>
          </a:xfrm>
          <a:prstGeom prst="cloudCallout">
            <a:avLst>
              <a:gd name="adj1" fmla="val -15578"/>
              <a:gd name="adj2" fmla="val -70691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sz="1600" b="0" i="1" u="none" strike="noStrike" cap="none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Specific time: 2006-2008</a:t>
            </a:r>
            <a:endParaRPr sz="1600"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4" name="Shape 74"/>
          <p:cNvSpPr/>
          <p:nvPr/>
        </p:nvSpPr>
        <p:spPr>
          <a:xfrm>
            <a:off x="9516852" y="2198784"/>
            <a:ext cx="2027100" cy="1001400"/>
          </a:xfrm>
          <a:prstGeom prst="cloudCallout">
            <a:avLst>
              <a:gd name="adj1" fmla="val 8441"/>
              <a:gd name="adj2" fmla="val -71079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sz="1600" b="0" i="1" u="none" strike="noStrike" cap="none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It started and finished in the past</a:t>
            </a:r>
            <a:endParaRPr sz="1600"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5" name="Shape 75"/>
          <p:cNvSpPr/>
          <p:nvPr/>
        </p:nvSpPr>
        <p:spPr>
          <a:xfrm>
            <a:off x="9454406" y="5349613"/>
            <a:ext cx="2178300" cy="1103400"/>
          </a:xfrm>
          <a:prstGeom prst="cloudCallout">
            <a:avLst>
              <a:gd name="adj1" fmla="val 10710"/>
              <a:gd name="adj2" fmla="val -7124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sz="1600" b="0" i="1" u="none" strike="noStrike" cap="none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Visited all the Hawaiian islands</a:t>
            </a:r>
            <a:endParaRPr sz="1600"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6" name="Shape 76"/>
          <p:cNvSpPr/>
          <p:nvPr/>
        </p:nvSpPr>
        <p:spPr>
          <a:xfrm>
            <a:off x="6840062" y="5349690"/>
            <a:ext cx="2287500" cy="1103400"/>
          </a:xfrm>
          <a:prstGeom prst="cloudCallout">
            <a:avLst>
              <a:gd name="adj1" fmla="val 203"/>
              <a:gd name="adj2" fmla="val -72955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sz="1600" b="0" i="1" u="none" strike="noStrike" cap="none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I was working in a bank.</a:t>
            </a:r>
            <a:endParaRPr sz="1600"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7" name="Shape 77"/>
          <p:cNvSpPr/>
          <p:nvPr/>
        </p:nvSpPr>
        <p:spPr>
          <a:xfrm>
            <a:off x="4265304" y="5323815"/>
            <a:ext cx="2247900" cy="1155000"/>
          </a:xfrm>
          <a:prstGeom prst="cloudCallout">
            <a:avLst>
              <a:gd name="adj1" fmla="val -14286"/>
              <a:gd name="adj2" fmla="val -6969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sz="1600" b="0" i="1" u="none" strike="noStrike" cap="none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My </a:t>
            </a:r>
            <a:r>
              <a:rPr lang="en-US" sz="1600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friends were </a:t>
            </a:r>
            <a:r>
              <a:rPr lang="en-US" sz="1600" b="0" i="1" u="none" strike="noStrike" cap="none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always complaining…</a:t>
            </a:r>
            <a:endParaRPr sz="1600"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79" name="Shape 7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2607" y="1978966"/>
            <a:ext cx="1565242" cy="1565242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Shape 80"/>
          <p:cNvSpPr/>
          <p:nvPr/>
        </p:nvSpPr>
        <p:spPr>
          <a:xfrm>
            <a:off x="450596" y="3736502"/>
            <a:ext cx="3070500" cy="2415000"/>
          </a:xfrm>
          <a:prstGeom prst="wedgeRoundRectCallout">
            <a:avLst>
              <a:gd name="adj1" fmla="val -30927"/>
              <a:gd name="adj2" fmla="val -61173"/>
              <a:gd name="adj3" fmla="val 16667"/>
            </a:avLst>
          </a:prstGeom>
          <a:solidFill>
            <a:srgbClr val="A27DB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Between 2006 and 2008, I </a:t>
            </a:r>
            <a:r>
              <a:rPr lang="en-US" sz="1600" b="1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visited</a:t>
            </a: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nearly all of the Hawaiian islands. I </a:t>
            </a:r>
            <a:r>
              <a:rPr lang="en-US" sz="1600" b="1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was working</a:t>
            </a: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at a bank at the time so </a:t>
            </a:r>
            <a:r>
              <a:rPr lang="en-US" sz="1600" b="1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had</a:t>
            </a: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a bit of money. My </a:t>
            </a: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friends</a:t>
            </a: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00" b="1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were always complaining</a:t>
            </a: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that I was never at home!</a:t>
            </a:r>
            <a:endParaRPr/>
          </a:p>
        </p:txBody>
      </p:sp>
      <p:sp>
        <p:nvSpPr>
          <p:cNvPr id="81" name="Shape 81"/>
          <p:cNvSpPr/>
          <p:nvPr/>
        </p:nvSpPr>
        <p:spPr>
          <a:xfrm>
            <a:off x="5560080" y="584326"/>
            <a:ext cx="2038075" cy="1394640"/>
          </a:xfrm>
          <a:prstGeom prst="wedgeRoundRectCallout">
            <a:avLst>
              <a:gd name="adj1" fmla="val 66887"/>
              <a:gd name="adj2" fmla="val 51230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Is there a specific time in the past the girl talks about or is it a general past?</a:t>
            </a:r>
            <a:endParaRPr/>
          </a:p>
        </p:txBody>
      </p:sp>
      <p:sp>
        <p:nvSpPr>
          <p:cNvPr id="82" name="Shape 82"/>
          <p:cNvSpPr/>
          <p:nvPr/>
        </p:nvSpPr>
        <p:spPr>
          <a:xfrm>
            <a:off x="9598319" y="485230"/>
            <a:ext cx="1902016" cy="1394640"/>
          </a:xfrm>
          <a:prstGeom prst="wedgeRoundRectCallout">
            <a:avLst>
              <a:gd name="adj1" fmla="val -74021"/>
              <a:gd name="adj2" fmla="val 61197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Has the time period finished or does it continue to now?</a:t>
            </a:r>
            <a:endParaRPr/>
          </a:p>
        </p:txBody>
      </p:sp>
      <p:sp>
        <p:nvSpPr>
          <p:cNvPr id="83" name="Shape 83"/>
          <p:cNvSpPr/>
          <p:nvPr/>
        </p:nvSpPr>
        <p:spPr>
          <a:xfrm>
            <a:off x="4239329" y="3248101"/>
            <a:ext cx="1977234" cy="1749634"/>
          </a:xfrm>
          <a:prstGeom prst="wedgeRoundRectCallout">
            <a:avLst>
              <a:gd name="adj1" fmla="val 127708"/>
              <a:gd name="adj2" fmla="val -60568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Which part of the statement refers to a repeatable activity?</a:t>
            </a:r>
            <a:endParaRPr/>
          </a:p>
        </p:txBody>
      </p:sp>
      <p:sp>
        <p:nvSpPr>
          <p:cNvPr id="84" name="Shape 84"/>
          <p:cNvSpPr/>
          <p:nvPr/>
        </p:nvSpPr>
        <p:spPr>
          <a:xfrm>
            <a:off x="6615273" y="3686343"/>
            <a:ext cx="2253575" cy="1330241"/>
          </a:xfrm>
          <a:prstGeom prst="wedgeRoundRectCallout">
            <a:avLst>
              <a:gd name="adj1" fmla="val 28375"/>
              <a:gd name="adj2" fmla="val -81852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During this time, which of the actions in </a:t>
            </a:r>
            <a:r>
              <a:rPr lang="en-US" sz="1600" b="1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bold </a:t>
            </a: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was continuous throughout?</a:t>
            </a:r>
            <a:endParaRPr/>
          </a:p>
        </p:txBody>
      </p:sp>
      <p:sp>
        <p:nvSpPr>
          <p:cNvPr id="85" name="Shape 85"/>
          <p:cNvSpPr/>
          <p:nvPr/>
        </p:nvSpPr>
        <p:spPr>
          <a:xfrm>
            <a:off x="9241601" y="3683197"/>
            <a:ext cx="2258734" cy="1314537"/>
          </a:xfrm>
          <a:prstGeom prst="wedgeRoundRectCallout">
            <a:avLst>
              <a:gd name="adj1" fmla="val -55209"/>
              <a:gd name="adj2" fmla="val -87967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While this continuous action was in progress, what specific event did the girl do?</a:t>
            </a:r>
            <a:endParaRPr/>
          </a:p>
        </p:txBody>
      </p:sp>
      <p:pic>
        <p:nvPicPr>
          <p:cNvPr id="86" name="Shape 8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73728" y="1867145"/>
            <a:ext cx="1333184" cy="1333184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65;p15">
            <a:extLst>
              <a:ext uri="{FF2B5EF4-FFF2-40B4-BE49-F238E27FC236}">
                <a16:creationId xmlns:a16="http://schemas.microsoft.com/office/drawing/2014/main" id="{8F7158FC-F966-4BB8-83CB-3A38B6A6AE55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1" name="Shape 91"/>
          <p:cNvGraphicFramePr/>
          <p:nvPr>
            <p:extLst>
              <p:ext uri="{D42A27DB-BD31-4B8C-83A1-F6EECF244321}">
                <p14:modId xmlns:p14="http://schemas.microsoft.com/office/powerpoint/2010/main" val="2288942602"/>
              </p:ext>
            </p:extLst>
          </p:nvPr>
        </p:nvGraphicFramePr>
        <p:xfrm>
          <a:off x="464550" y="4061841"/>
          <a:ext cx="11051475" cy="2108240"/>
        </p:xfrm>
        <a:graphic>
          <a:graphicData uri="http://schemas.openxmlformats.org/drawingml/2006/table">
            <a:tbl>
              <a:tblPr firstRow="1" bandRow="1">
                <a:noFill/>
                <a:tableStyleId>{609F82ED-98C0-4AA5-91D5-BAF332FEEA1B}</a:tableStyleId>
              </a:tblPr>
              <a:tblGrid>
                <a:gridCol w="5578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725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past simple</a:t>
                      </a: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past continuous</a:t>
                      </a: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Completed or finished actions and events in the past.</a:t>
                      </a:r>
                      <a:endParaRPr/>
                    </a:p>
                  </a:txBody>
                  <a:tcPr marL="91450" marR="91450" marT="45725" marB="45725">
                    <a:solidFill>
                      <a:srgbClr val="CBE6F9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 continuous action or one in progress when other events occur in the past.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3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Often used with finished time expressions.</a:t>
                      </a:r>
                      <a:endParaRPr/>
                    </a:p>
                  </a:txBody>
                  <a:tcPr marL="91450" marR="91450" marT="45725" marB="45725">
                    <a:solidFill>
                      <a:srgbClr val="CBE6F9">
                        <a:alpha val="1490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Can be an action in progress which is interrupted (so we don’t know if it continued).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1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Can also be used with </a:t>
                      </a:r>
                      <a:r>
                        <a:rPr lang="en-US" sz="1600" i="1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always</a:t>
                      </a:r>
                      <a:r>
                        <a:rPr lang="en-US" sz="1600" i="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and </a:t>
                      </a:r>
                      <a:r>
                        <a:rPr lang="en-US" sz="1600" i="1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forever</a:t>
                      </a:r>
                      <a:r>
                        <a:rPr lang="en-US" sz="1600" i="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to </a:t>
                      </a:r>
                      <a:r>
                        <a:rPr lang="en-US" sz="1600" i="0" u="none" strike="noStrike" cap="none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emphasise</a:t>
                      </a:r>
                      <a:r>
                        <a:rPr lang="en-US" sz="1600" i="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a repeated action which was irritating.</a:t>
                      </a: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3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92" name="Shape 92"/>
          <p:cNvSpPr/>
          <p:nvPr/>
        </p:nvSpPr>
        <p:spPr>
          <a:xfrm>
            <a:off x="468076" y="2966949"/>
            <a:ext cx="10926755" cy="1015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B4686"/>
              </a:buClr>
              <a:buSzPts val="500"/>
              <a:buFont typeface="Open Sans"/>
              <a:buNone/>
            </a:pPr>
            <a:r>
              <a:rPr lang="en-US" sz="2000" b="0" i="0" u="none" strike="noStrike" cap="none" dirty="0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Between 2006 and 2008, I </a:t>
            </a:r>
            <a:r>
              <a:rPr lang="en-US" sz="2000" b="1" i="0" u="none" strike="noStrike" cap="none" dirty="0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visited</a:t>
            </a:r>
            <a:r>
              <a:rPr lang="en-US" sz="2000" b="0" i="0" u="none" strike="noStrike" cap="none" dirty="0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 nearly all of the Hawaiian islands. I </a:t>
            </a:r>
            <a:r>
              <a:rPr lang="en-US" sz="2000" b="1" i="0" u="none" strike="noStrike" cap="none" dirty="0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was working</a:t>
            </a:r>
            <a:r>
              <a:rPr lang="en-US" sz="2000" b="0" i="0" u="none" strike="noStrike" cap="none" dirty="0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 at a bank at the time so </a:t>
            </a:r>
            <a:r>
              <a:rPr lang="en-US" sz="2000" b="1" i="0" u="none" strike="noStrike" cap="none" dirty="0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had</a:t>
            </a:r>
            <a:r>
              <a:rPr lang="en-US" sz="2000" b="0" i="0" u="none" strike="noStrike" cap="none" dirty="0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 a bit of money. My </a:t>
            </a:r>
            <a:r>
              <a:rPr lang="en-US" sz="2000" dirty="0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friends </a:t>
            </a:r>
            <a:r>
              <a:rPr lang="en-US" sz="2000" b="1" i="0" u="none" strike="noStrike" cap="none" dirty="0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were always complaining</a:t>
            </a:r>
            <a:r>
              <a:rPr lang="en-US" sz="2000" b="0" i="0" u="none" strike="noStrike" cap="none" dirty="0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 that I was never at home!</a:t>
            </a:r>
            <a:endParaRPr sz="2000" b="0" i="0" u="none" strike="noStrike" cap="none" dirty="0">
              <a:solidFill>
                <a:srgbClr val="1B468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4" name="Shape 94"/>
          <p:cNvSpPr txBox="1"/>
          <p:nvPr/>
        </p:nvSpPr>
        <p:spPr>
          <a:xfrm>
            <a:off x="450601" y="229387"/>
            <a:ext cx="5095529" cy="13120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</a:t>
            </a:r>
            <a:br>
              <a:rPr lang="en-US" sz="44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-US" sz="44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do we use them?</a:t>
            </a:r>
            <a:endParaRPr sz="44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5" name="Shape 95"/>
          <p:cNvSpPr txBox="1"/>
          <p:nvPr/>
        </p:nvSpPr>
        <p:spPr>
          <a:xfrm>
            <a:off x="464551" y="1529060"/>
            <a:ext cx="4763793" cy="733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Noto Sans Symbols"/>
              <a:buNone/>
            </a:pPr>
            <a:r>
              <a:rPr lang="en-US" sz="20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1. </a:t>
            </a: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</a:t>
            </a:r>
            <a:r>
              <a:rPr lang="en-US" sz="20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ast simple and past continuous</a:t>
            </a:r>
            <a:endParaRPr sz="2000" b="1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6" name="Shape 96"/>
          <p:cNvSpPr/>
          <p:nvPr/>
        </p:nvSpPr>
        <p:spPr>
          <a:xfrm>
            <a:off x="464551" y="1969799"/>
            <a:ext cx="2384527" cy="938685"/>
          </a:xfrm>
          <a:prstGeom prst="wedgeRoundRectCallout">
            <a:avLst>
              <a:gd name="adj1" fmla="val 64869"/>
              <a:gd name="adj2" fmla="val -34903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This period of time finished in the past</a:t>
            </a:r>
            <a:endParaRPr/>
          </a:p>
        </p:txBody>
      </p:sp>
      <p:pic>
        <p:nvPicPr>
          <p:cNvPr id="97" name="Shape 9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92642" y="367366"/>
            <a:ext cx="1333184" cy="1333184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Shape 98"/>
          <p:cNvSpPr/>
          <p:nvPr/>
        </p:nvSpPr>
        <p:spPr>
          <a:xfrm>
            <a:off x="3366086" y="1969799"/>
            <a:ext cx="2384527" cy="938685"/>
          </a:xfrm>
          <a:prstGeom prst="wedgeRoundRectCallout">
            <a:avLst>
              <a:gd name="adj1" fmla="val 55585"/>
              <a:gd name="adj2" fmla="val -74894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She visited the islands in the past </a:t>
            </a: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–</a:t>
            </a: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it is completed.</a:t>
            </a:r>
            <a:endParaRPr/>
          </a:p>
        </p:txBody>
      </p:sp>
      <p:sp>
        <p:nvSpPr>
          <p:cNvPr id="99" name="Shape 99"/>
          <p:cNvSpPr/>
          <p:nvPr/>
        </p:nvSpPr>
        <p:spPr>
          <a:xfrm>
            <a:off x="6266971" y="1969799"/>
            <a:ext cx="2384527" cy="938685"/>
          </a:xfrm>
          <a:prstGeom prst="wedgeRoundRectCallout">
            <a:avLst>
              <a:gd name="adj1" fmla="val 7953"/>
              <a:gd name="adj2" fmla="val -89249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This is something that happened a lot.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0" name="Shape 100"/>
          <p:cNvSpPr/>
          <p:nvPr/>
        </p:nvSpPr>
        <p:spPr>
          <a:xfrm>
            <a:off x="9237925" y="1969800"/>
            <a:ext cx="2278200" cy="938700"/>
          </a:xfrm>
          <a:prstGeom prst="wedgeRoundRectCallout">
            <a:avLst>
              <a:gd name="adj1" fmla="val -62686"/>
              <a:gd name="adj2" fmla="val -84123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This action was in progress when she visited the islands</a:t>
            </a:r>
            <a:endParaRPr/>
          </a:p>
        </p:txBody>
      </p:sp>
      <p:sp>
        <p:nvSpPr>
          <p:cNvPr id="101" name="Shape 101"/>
          <p:cNvSpPr/>
          <p:nvPr/>
        </p:nvSpPr>
        <p:spPr>
          <a:xfrm rot="-5672130" flipH="1">
            <a:off x="768603" y="3720315"/>
            <a:ext cx="2871893" cy="444694"/>
          </a:xfrm>
          <a:prstGeom prst="arc">
            <a:avLst>
              <a:gd name="adj1" fmla="val 11765272"/>
              <a:gd name="adj2" fmla="val 21183618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Shape 102"/>
          <p:cNvSpPr/>
          <p:nvPr/>
        </p:nvSpPr>
        <p:spPr>
          <a:xfrm rot="6930062">
            <a:off x="1347932" y="4319738"/>
            <a:ext cx="3431838" cy="338677"/>
          </a:xfrm>
          <a:prstGeom prst="arc">
            <a:avLst>
              <a:gd name="adj1" fmla="val 11059252"/>
              <a:gd name="adj2" fmla="val 14572353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Shape 103"/>
          <p:cNvSpPr/>
          <p:nvPr/>
        </p:nvSpPr>
        <p:spPr>
          <a:xfrm rot="7870163">
            <a:off x="6379627" y="4030778"/>
            <a:ext cx="3127662" cy="323110"/>
          </a:xfrm>
          <a:prstGeom prst="arc">
            <a:avLst>
              <a:gd name="adj1" fmla="val 11059252"/>
              <a:gd name="adj2" fmla="val 19789596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Shape 104"/>
          <p:cNvSpPr/>
          <p:nvPr/>
        </p:nvSpPr>
        <p:spPr>
          <a:xfrm rot="-6867647" flipH="1">
            <a:off x="6428209" y="3735990"/>
            <a:ext cx="3127730" cy="1887490"/>
          </a:xfrm>
          <a:prstGeom prst="arc">
            <a:avLst>
              <a:gd name="adj1" fmla="val 11877358"/>
              <a:gd name="adj2" fmla="val 18654180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65;p15">
            <a:extLst>
              <a:ext uri="{FF2B5EF4-FFF2-40B4-BE49-F238E27FC236}">
                <a16:creationId xmlns:a16="http://schemas.microsoft.com/office/drawing/2014/main" id="{741E7F68-BF75-49E7-9F8C-F96B9286C120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/>
          <p:nvPr/>
        </p:nvSpPr>
        <p:spPr>
          <a:xfrm>
            <a:off x="450600" y="229375"/>
            <a:ext cx="11418900" cy="131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Things to consider...</a:t>
            </a:r>
            <a:endParaRPr sz="44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11" name="Shape 1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066375" y="310852"/>
            <a:ext cx="1573225" cy="1573225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Shape 112"/>
          <p:cNvSpPr/>
          <p:nvPr/>
        </p:nvSpPr>
        <p:spPr>
          <a:xfrm>
            <a:off x="6908450" y="1702525"/>
            <a:ext cx="3390900" cy="1400700"/>
          </a:xfrm>
          <a:prstGeom prst="wedgeRoundRectCallout">
            <a:avLst>
              <a:gd name="adj1" fmla="val 44451"/>
              <a:gd name="adj2" fmla="val -69087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Notice how this part of the sentence is in the past simple and not the past continuous. This is an example of a </a:t>
            </a:r>
            <a:r>
              <a:rPr lang="en-US" sz="1600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state verb</a:t>
            </a: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(not an </a:t>
            </a:r>
            <a:r>
              <a:rPr lang="en-US" sz="1600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action</a:t>
            </a: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).</a:t>
            </a:r>
            <a:endParaRPr sz="1600"/>
          </a:p>
        </p:txBody>
      </p:sp>
      <p:sp>
        <p:nvSpPr>
          <p:cNvPr id="113" name="Shape 113"/>
          <p:cNvSpPr txBox="1"/>
          <p:nvPr/>
        </p:nvSpPr>
        <p:spPr>
          <a:xfrm>
            <a:off x="450601" y="1271275"/>
            <a:ext cx="74718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None/>
            </a:pPr>
            <a:r>
              <a:rPr lang="en-US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 </a:t>
            </a:r>
            <a:r>
              <a:rPr lang="en-US" sz="20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was working</a:t>
            </a:r>
            <a:r>
              <a:rPr lang="en-US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at a bank at the time so </a:t>
            </a:r>
            <a:r>
              <a:rPr lang="en-US" sz="20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had </a:t>
            </a:r>
            <a:r>
              <a:rPr lang="en-US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 bit of money.</a:t>
            </a:r>
            <a:endParaRPr sz="200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4" name="Shape 114"/>
          <p:cNvSpPr/>
          <p:nvPr/>
        </p:nvSpPr>
        <p:spPr>
          <a:xfrm rot="-8847495">
            <a:off x="5322104" y="2078330"/>
            <a:ext cx="2690393" cy="323139"/>
          </a:xfrm>
          <a:prstGeom prst="arc">
            <a:avLst>
              <a:gd name="adj1" fmla="val 11059252"/>
              <a:gd name="adj2" fmla="val 21418574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Shape 115"/>
          <p:cNvSpPr/>
          <p:nvPr/>
        </p:nvSpPr>
        <p:spPr>
          <a:xfrm>
            <a:off x="450600" y="3264476"/>
            <a:ext cx="10926900" cy="29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B4686"/>
              </a:buClr>
              <a:buSzPts val="2000"/>
              <a:buFont typeface="Open Sans"/>
              <a:buChar char="●"/>
            </a:pPr>
            <a:r>
              <a:rPr lang="en-US" sz="2000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We do not use </a:t>
            </a:r>
            <a:r>
              <a:rPr lang="en-US" sz="2000" b="1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state verbs </a:t>
            </a:r>
            <a:r>
              <a:rPr lang="en-US" sz="2000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in the continuous structures. They are always in the simple tenses.</a:t>
            </a:r>
            <a:endParaRPr sz="2000">
              <a:solidFill>
                <a:srgbClr val="1B468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55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B4686"/>
              </a:buClr>
              <a:buSzPts val="2000"/>
              <a:buFont typeface="Open Sans"/>
              <a:buChar char="●"/>
            </a:pPr>
            <a:r>
              <a:rPr lang="en-US" sz="2000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Some verbs can be </a:t>
            </a:r>
            <a:r>
              <a:rPr lang="en-US" sz="2000" b="1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state verbs </a:t>
            </a:r>
            <a:r>
              <a:rPr lang="en-US" sz="2000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or </a:t>
            </a:r>
            <a:r>
              <a:rPr lang="en-US" sz="2000" b="1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action verbs </a:t>
            </a:r>
            <a:r>
              <a:rPr lang="en-US" sz="2000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depending on the context.</a:t>
            </a:r>
            <a:endParaRPr sz="2000">
              <a:solidFill>
                <a:srgbClr val="1B468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55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B4686"/>
              </a:buClr>
              <a:buSzPts val="2000"/>
              <a:buFont typeface="Open Sans"/>
              <a:buChar char="●"/>
            </a:pPr>
            <a:r>
              <a:rPr lang="en-US" sz="2000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Example:</a:t>
            </a:r>
            <a:endParaRPr sz="2000">
              <a:solidFill>
                <a:srgbClr val="1B468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	</a:t>
            </a:r>
            <a:r>
              <a:rPr lang="en-US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 </a:t>
            </a:r>
            <a:r>
              <a:rPr lang="en-US" sz="18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was thinking </a:t>
            </a:r>
            <a:r>
              <a:rPr lang="en-US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about Laura when she walked in.</a:t>
            </a:r>
            <a:endParaRPr sz="1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	</a:t>
            </a:r>
            <a:r>
              <a:rPr lang="en-US" sz="2000" i="1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Think </a:t>
            </a:r>
            <a:r>
              <a:rPr lang="en-US" sz="2000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here is an action verb. You can imagine the speaker’s brain working.</a:t>
            </a:r>
            <a:endParaRPr sz="2000">
              <a:solidFill>
                <a:srgbClr val="1B468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	</a:t>
            </a:r>
            <a:r>
              <a:rPr lang="en-US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 </a:t>
            </a:r>
            <a:r>
              <a:rPr lang="en-US" sz="18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think </a:t>
            </a:r>
            <a:r>
              <a:rPr lang="en-US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he’s German.</a:t>
            </a:r>
            <a:endParaRPr sz="1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	</a:t>
            </a:r>
            <a:r>
              <a:rPr lang="en-US" sz="2000" i="1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Think </a:t>
            </a:r>
            <a:r>
              <a:rPr lang="en-US" sz="2000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here is a state verb meaning the same as </a:t>
            </a:r>
            <a:r>
              <a:rPr lang="en-US" sz="2000" i="1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believe</a:t>
            </a:r>
            <a:r>
              <a:rPr lang="en-US" sz="2000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sz="1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rgbClr val="1B468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" name="Google Shape;65;p15">
            <a:extLst>
              <a:ext uri="{FF2B5EF4-FFF2-40B4-BE49-F238E27FC236}">
                <a16:creationId xmlns:a16="http://schemas.microsoft.com/office/drawing/2014/main" id="{B788490F-5197-4510-8060-B89886F97AC5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/>
          <p:nvPr/>
        </p:nvSpPr>
        <p:spPr>
          <a:xfrm>
            <a:off x="450601" y="229387"/>
            <a:ext cx="10009119" cy="8072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 we use them?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endParaRPr sz="44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1" name="Shape 121"/>
          <p:cNvSpPr txBox="1"/>
          <p:nvPr/>
        </p:nvSpPr>
        <p:spPr>
          <a:xfrm>
            <a:off x="464550" y="892175"/>
            <a:ext cx="7242900" cy="4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55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2000"/>
              <a:buFont typeface="Open Sans"/>
              <a:buAutoNum type="arabicPeriod" startAt="2"/>
            </a:pPr>
            <a:r>
              <a:rPr lang="en-US" sz="20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past perfect simple</a:t>
            </a: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and</a:t>
            </a:r>
            <a:r>
              <a:rPr lang="en-US" sz="20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past perfect continuous</a:t>
            </a:r>
            <a:endParaRPr dirty="0"/>
          </a:p>
          <a:p>
            <a:pPr marL="0" marR="0" lvl="0" indent="0" algn="l" rtl="0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Noto Sans Symbols"/>
              <a:buNone/>
            </a:pPr>
            <a:endParaRPr sz="2000" b="1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22" name="Shape 1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801348" y="1618050"/>
            <a:ext cx="1660126" cy="1660126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Shape 123"/>
          <p:cNvSpPr/>
          <p:nvPr/>
        </p:nvSpPr>
        <p:spPr>
          <a:xfrm>
            <a:off x="8774275" y="1732604"/>
            <a:ext cx="2652600" cy="1431000"/>
          </a:xfrm>
          <a:prstGeom prst="wedgeRoundRectCallout">
            <a:avLst>
              <a:gd name="adj1" fmla="val -94185"/>
              <a:gd name="adj2" fmla="val 14669"/>
              <a:gd name="adj3" fmla="val 16667"/>
            </a:avLst>
          </a:prstGeom>
          <a:solidFill>
            <a:srgbClr val="ED6F9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 </a:t>
            </a:r>
            <a:r>
              <a:rPr lang="en-US" b="1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realised</a:t>
            </a:r>
            <a:r>
              <a:rPr lang="en-US" b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 </a:t>
            </a:r>
            <a:r>
              <a:rPr lang="en-US" b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had forgotten </a:t>
            </a: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my keys when I was already performing in the concert. Before I left the house, I </a:t>
            </a:r>
            <a:r>
              <a:rPr lang="en-US" b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had been cleaning </a:t>
            </a: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all day. </a:t>
            </a:r>
            <a:endParaRPr sz="140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24" name="Shape 1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11276" y="2442863"/>
            <a:ext cx="1239894" cy="1239894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Shape 125"/>
          <p:cNvSpPr/>
          <p:nvPr/>
        </p:nvSpPr>
        <p:spPr>
          <a:xfrm>
            <a:off x="1865700" y="1525074"/>
            <a:ext cx="2977500" cy="1541400"/>
          </a:xfrm>
          <a:prstGeom prst="wedgeRoundRectCallout">
            <a:avLst>
              <a:gd name="adj1" fmla="val -57925"/>
              <a:gd name="adj2" fmla="val 42351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Look at the three parts of the girl’s statement. Put them in order on the timeline below.</a:t>
            </a:r>
            <a:endParaRPr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endParaRPr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AutoNum type="arabicPeriod"/>
            </a:pP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 realized something.</a:t>
            </a:r>
            <a:endParaRPr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AutoNum type="arabicPeriod"/>
            </a:pP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 forgot my keys.</a:t>
            </a:r>
            <a:endParaRPr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AutoNum type="arabicPeriod"/>
            </a:pP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 was cleaning the house.</a:t>
            </a:r>
            <a:endParaRPr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6" name="Shape 126"/>
          <p:cNvSpPr/>
          <p:nvPr/>
        </p:nvSpPr>
        <p:spPr>
          <a:xfrm>
            <a:off x="1865700" y="3278173"/>
            <a:ext cx="2977500" cy="640800"/>
          </a:xfrm>
          <a:prstGeom prst="wedgeRoundRectCallout">
            <a:avLst>
              <a:gd name="adj1" fmla="val -60457"/>
              <a:gd name="adj2" fmla="val -36754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Notice how the order of events affects the tense we use. </a:t>
            </a:r>
            <a:endParaRPr sz="14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7" name="Shape 127"/>
          <p:cNvSpPr/>
          <p:nvPr/>
        </p:nvSpPr>
        <p:spPr>
          <a:xfrm flipH="1">
            <a:off x="6253206" y="5595915"/>
            <a:ext cx="539400" cy="458700"/>
          </a:xfrm>
          <a:prstGeom prst="rect">
            <a:avLst/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endParaRPr sz="1600" b="1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8" name="Shape 128"/>
          <p:cNvSpPr/>
          <p:nvPr/>
        </p:nvSpPr>
        <p:spPr>
          <a:xfrm flipH="1">
            <a:off x="2684581" y="5595915"/>
            <a:ext cx="539400" cy="458700"/>
          </a:xfrm>
          <a:prstGeom prst="rect">
            <a:avLst/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endParaRPr sz="1600" b="1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9" name="Shape 129"/>
          <p:cNvSpPr/>
          <p:nvPr/>
        </p:nvSpPr>
        <p:spPr>
          <a:xfrm flipH="1">
            <a:off x="1753631" y="4578140"/>
            <a:ext cx="539400" cy="458700"/>
          </a:xfrm>
          <a:prstGeom prst="rect">
            <a:avLst/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endParaRPr sz="1600" b="1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130" name="Shape 130"/>
          <p:cNvGrpSpPr/>
          <p:nvPr/>
        </p:nvGrpSpPr>
        <p:grpSpPr>
          <a:xfrm>
            <a:off x="464550" y="4826294"/>
            <a:ext cx="11226754" cy="769641"/>
            <a:chOff x="464550" y="4851008"/>
            <a:chExt cx="11226754" cy="769641"/>
          </a:xfrm>
        </p:grpSpPr>
        <p:cxnSp>
          <p:nvCxnSpPr>
            <p:cNvPr id="131" name="Shape 131"/>
            <p:cNvCxnSpPr/>
            <p:nvPr/>
          </p:nvCxnSpPr>
          <p:spPr>
            <a:xfrm>
              <a:off x="464550" y="5455891"/>
              <a:ext cx="11226754" cy="0"/>
            </a:xfrm>
            <a:prstGeom prst="straightConnector1">
              <a:avLst/>
            </a:prstGeom>
            <a:noFill/>
            <a:ln w="22225" cap="flat" cmpd="sng">
              <a:solidFill>
                <a:srgbClr val="00A7E3"/>
              </a:solidFill>
              <a:prstDash val="solid"/>
              <a:round/>
              <a:headEnd type="triangle" w="med" len="med"/>
              <a:tailEnd type="triangle" w="med" len="med"/>
            </a:ln>
          </p:spPr>
        </p:cxnSp>
        <p:sp>
          <p:nvSpPr>
            <p:cNvPr id="132" name="Shape 132"/>
            <p:cNvSpPr/>
            <p:nvPr/>
          </p:nvSpPr>
          <p:spPr>
            <a:xfrm>
              <a:off x="2588326" y="4851008"/>
              <a:ext cx="22350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A7E3"/>
                </a:buClr>
                <a:buSzPts val="350"/>
                <a:buFont typeface="Open Sans"/>
                <a:buNone/>
              </a:pPr>
              <a:r>
                <a:rPr lang="en-US" sz="1400" b="1" i="0" u="none" strike="noStrike" cap="none">
                  <a:solidFill>
                    <a:srgbClr val="00A7E3"/>
                  </a:solidFill>
                  <a:latin typeface="Open Sans"/>
                  <a:ea typeface="Open Sans"/>
                  <a:cs typeface="Open Sans"/>
                  <a:sym typeface="Open Sans"/>
                </a:rPr>
                <a:t>I left the house.</a:t>
              </a:r>
              <a:endParaRPr sz="1400" b="1" i="0" u="none" strike="noStrike" cap="none">
                <a:solidFill>
                  <a:srgbClr val="00A7E3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cxnSp>
          <p:nvCxnSpPr>
            <p:cNvPr id="133" name="Shape 133"/>
            <p:cNvCxnSpPr>
              <a:endCxn id="132" idx="2"/>
            </p:cNvCxnSpPr>
            <p:nvPr/>
          </p:nvCxnSpPr>
          <p:spPr>
            <a:xfrm rot="10800000">
              <a:off x="3705826" y="5158808"/>
              <a:ext cx="0" cy="297000"/>
            </a:xfrm>
            <a:prstGeom prst="straightConnector1">
              <a:avLst/>
            </a:prstGeom>
            <a:noFill/>
            <a:ln w="9525" cap="flat" cmpd="sng">
              <a:solidFill>
                <a:srgbClr val="00A7E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34" name="Shape 134"/>
            <p:cNvCxnSpPr>
              <a:stCxn id="135" idx="0"/>
            </p:cNvCxnSpPr>
            <p:nvPr/>
          </p:nvCxnSpPr>
          <p:spPr>
            <a:xfrm rot="10800000">
              <a:off x="2954909" y="5455847"/>
              <a:ext cx="0" cy="163800"/>
            </a:xfrm>
            <a:prstGeom prst="straightConnector1">
              <a:avLst/>
            </a:prstGeom>
            <a:noFill/>
            <a:ln w="9525" cap="flat" cmpd="sng">
              <a:solidFill>
                <a:srgbClr val="00A7E3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36" name="Shape 136"/>
            <p:cNvSpPr/>
            <p:nvPr/>
          </p:nvSpPr>
          <p:spPr>
            <a:xfrm>
              <a:off x="6376086" y="5140761"/>
              <a:ext cx="4522590" cy="30777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A7E3"/>
                </a:buClr>
                <a:buSzPts val="350"/>
                <a:buFont typeface="Open Sans"/>
                <a:buNone/>
              </a:pPr>
              <a:r>
                <a:rPr lang="en-US" sz="1400" b="1" i="0" u="none" strike="noStrike" cap="none">
                  <a:solidFill>
                    <a:srgbClr val="00A7E3"/>
                  </a:solidFill>
                  <a:latin typeface="Open Sans"/>
                  <a:ea typeface="Open Sans"/>
                  <a:cs typeface="Open Sans"/>
                  <a:sym typeface="Open Sans"/>
                </a:rPr>
                <a:t>I was performing in the concert.</a:t>
              </a:r>
              <a:endParaRPr sz="1400" b="1" i="0" u="none" strike="noStrike" cap="none">
                <a:solidFill>
                  <a:srgbClr val="00A7E3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cxnSp>
          <p:nvCxnSpPr>
            <p:cNvPr id="137" name="Shape 137"/>
            <p:cNvCxnSpPr/>
            <p:nvPr/>
          </p:nvCxnSpPr>
          <p:spPr>
            <a:xfrm rot="10800000">
              <a:off x="6530130" y="5455891"/>
              <a:ext cx="0" cy="164758"/>
            </a:xfrm>
            <a:prstGeom prst="straightConnector1">
              <a:avLst/>
            </a:prstGeom>
            <a:noFill/>
            <a:ln w="9525" cap="flat" cmpd="sng">
              <a:solidFill>
                <a:srgbClr val="00A7E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38" name="Shape 138"/>
            <p:cNvCxnSpPr/>
            <p:nvPr/>
          </p:nvCxnSpPr>
          <p:spPr>
            <a:xfrm>
              <a:off x="464550" y="5124285"/>
              <a:ext cx="3241200" cy="18000"/>
            </a:xfrm>
            <a:prstGeom prst="straightConnector1">
              <a:avLst/>
            </a:prstGeom>
            <a:noFill/>
            <a:ln w="9525" cap="flat" cmpd="sng">
              <a:solidFill>
                <a:srgbClr val="FDA739"/>
              </a:solidFill>
              <a:prstDash val="solid"/>
              <a:round/>
              <a:headEnd type="triangle" w="med" len="med"/>
              <a:tailEnd type="triangle" w="med" len="med"/>
            </a:ln>
          </p:spPr>
        </p:cxnSp>
        <p:cxnSp>
          <p:nvCxnSpPr>
            <p:cNvPr id="139" name="Shape 139"/>
            <p:cNvCxnSpPr/>
            <p:nvPr/>
          </p:nvCxnSpPr>
          <p:spPr>
            <a:xfrm>
              <a:off x="6077927" y="5124285"/>
              <a:ext cx="5613377" cy="32602"/>
            </a:xfrm>
            <a:prstGeom prst="straightConnector1">
              <a:avLst/>
            </a:prstGeom>
            <a:noFill/>
            <a:ln w="9525" cap="flat" cmpd="sng">
              <a:solidFill>
                <a:srgbClr val="FDA739"/>
              </a:solidFill>
              <a:prstDash val="solid"/>
              <a:round/>
              <a:headEnd type="triangle" w="med" len="med"/>
              <a:tailEnd type="triangle" w="med" len="med"/>
            </a:ln>
          </p:spPr>
        </p:cxnSp>
      </p:grpSp>
      <p:sp>
        <p:nvSpPr>
          <p:cNvPr id="140" name="Shape 140"/>
          <p:cNvSpPr txBox="1"/>
          <p:nvPr/>
        </p:nvSpPr>
        <p:spPr>
          <a:xfrm>
            <a:off x="6377575" y="5621725"/>
            <a:ext cx="471000" cy="4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1</a:t>
            </a:r>
            <a:endParaRPr sz="1600" b="1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1" name="Shape 141"/>
          <p:cNvSpPr txBox="1"/>
          <p:nvPr/>
        </p:nvSpPr>
        <p:spPr>
          <a:xfrm>
            <a:off x="2790675" y="5621725"/>
            <a:ext cx="471000" cy="4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2</a:t>
            </a:r>
            <a:endParaRPr sz="1600" b="1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2" name="Shape 142"/>
          <p:cNvSpPr txBox="1"/>
          <p:nvPr/>
        </p:nvSpPr>
        <p:spPr>
          <a:xfrm>
            <a:off x="1865700" y="4603950"/>
            <a:ext cx="471000" cy="4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3</a:t>
            </a:r>
            <a:endParaRPr sz="1600" b="1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" name="Google Shape;65;p15">
            <a:extLst>
              <a:ext uri="{FF2B5EF4-FFF2-40B4-BE49-F238E27FC236}">
                <a16:creationId xmlns:a16="http://schemas.microsoft.com/office/drawing/2014/main" id="{D1DD235B-9BA4-43AE-88B9-5BBF2D99EB5D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7" name="Shape 147"/>
          <p:cNvGraphicFramePr/>
          <p:nvPr>
            <p:extLst>
              <p:ext uri="{D42A27DB-BD31-4B8C-83A1-F6EECF244321}">
                <p14:modId xmlns:p14="http://schemas.microsoft.com/office/powerpoint/2010/main" val="3466509724"/>
              </p:ext>
            </p:extLst>
          </p:nvPr>
        </p:nvGraphicFramePr>
        <p:xfrm>
          <a:off x="608712" y="2425420"/>
          <a:ext cx="6397550" cy="1466775"/>
        </p:xfrm>
        <a:graphic>
          <a:graphicData uri="http://schemas.openxmlformats.org/drawingml/2006/table">
            <a:tbl>
              <a:tblPr firstRow="1" bandRow="1">
                <a:noFill/>
                <a:tableStyleId>{609F82ED-98C0-4AA5-91D5-BAF332FEEA1B}</a:tableStyleId>
              </a:tblPr>
              <a:tblGrid>
                <a:gridCol w="31987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987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83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past perfect simple</a:t>
                      </a: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past perfect continuous</a:t>
                      </a: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8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 talk about an action that occurred before another action in the past (almost like we look back in time).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 continuous action that occurred over a period of time up to another specific time in the past.</a:t>
                      </a: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8" name="Shape 148"/>
          <p:cNvSpPr/>
          <p:nvPr/>
        </p:nvSpPr>
        <p:spPr>
          <a:xfrm>
            <a:off x="549451" y="1400988"/>
            <a:ext cx="6038100" cy="89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Open Sans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 </a:t>
            </a:r>
            <a:r>
              <a:rPr lang="en-US" sz="18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realised</a:t>
            </a:r>
            <a:r>
              <a:rPr lang="en-US"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I </a:t>
            </a:r>
            <a:r>
              <a:rPr lang="en-US" sz="18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had forgotten </a:t>
            </a:r>
            <a:r>
              <a:rPr lang="en-US"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my keys when I was already performing in the concert. Before I left the house, I </a:t>
            </a:r>
            <a:r>
              <a:rPr lang="en-US" sz="18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had been cleaning </a:t>
            </a:r>
            <a:r>
              <a:rPr lang="en-US"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all day.</a:t>
            </a:r>
            <a:endParaRPr/>
          </a:p>
        </p:txBody>
      </p:sp>
      <p:sp>
        <p:nvSpPr>
          <p:cNvPr id="149" name="Shape 149"/>
          <p:cNvSpPr txBox="1"/>
          <p:nvPr/>
        </p:nvSpPr>
        <p:spPr>
          <a:xfrm>
            <a:off x="450601" y="229387"/>
            <a:ext cx="10009200" cy="8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 we use them?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endParaRPr sz="44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0" name="Shape 150"/>
          <p:cNvSpPr txBox="1"/>
          <p:nvPr/>
        </p:nvSpPr>
        <p:spPr>
          <a:xfrm>
            <a:off x="464550" y="892175"/>
            <a:ext cx="8322300" cy="4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55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2000"/>
              <a:buFont typeface="Open Sans"/>
              <a:buAutoNum type="arabicPeriod" startAt="2"/>
            </a:pPr>
            <a:r>
              <a:rPr lang="en-US" sz="20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past perfect simple</a:t>
            </a: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and</a:t>
            </a:r>
            <a:r>
              <a:rPr lang="en-US" sz="20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past perfect continuous</a:t>
            </a:r>
            <a:endParaRPr dirty="0"/>
          </a:p>
          <a:p>
            <a:pPr marL="0" marR="0" lvl="0" indent="0" algn="l" rtl="0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Noto Sans Symbols"/>
              <a:buNone/>
            </a:pPr>
            <a:endParaRPr sz="2000" b="1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1" name="Shape 151"/>
          <p:cNvSpPr/>
          <p:nvPr/>
        </p:nvSpPr>
        <p:spPr>
          <a:xfrm rot="-3039045" flipH="1">
            <a:off x="309584" y="1179828"/>
            <a:ext cx="1273252" cy="1643316"/>
          </a:xfrm>
          <a:prstGeom prst="arc">
            <a:avLst>
              <a:gd name="adj1" fmla="val 11939053"/>
              <a:gd name="adj2" fmla="val 792420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2" name="Shape 152"/>
          <p:cNvSpPr/>
          <p:nvPr/>
        </p:nvSpPr>
        <p:spPr>
          <a:xfrm rot="-10351611" flipH="1">
            <a:off x="2137103" y="2314653"/>
            <a:ext cx="3337650" cy="237221"/>
          </a:xfrm>
          <a:prstGeom prst="arc">
            <a:avLst>
              <a:gd name="adj1" fmla="val 10872353"/>
              <a:gd name="adj2" fmla="val 18576356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3" name="Shape 153"/>
          <p:cNvSpPr/>
          <p:nvPr/>
        </p:nvSpPr>
        <p:spPr>
          <a:xfrm>
            <a:off x="464550" y="4154915"/>
            <a:ext cx="11226900" cy="369600"/>
          </a:xfrm>
          <a:prstGeom prst="wedgeRoundRectCallout">
            <a:avLst>
              <a:gd name="adj1" fmla="val 52041"/>
              <a:gd name="adj2" fmla="val -45238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None/>
            </a:pPr>
            <a:r>
              <a:rPr lang="en-US" sz="1400" b="1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 had been cleaning</a:t>
            </a:r>
            <a:r>
              <a:rPr lang="en-US" sz="14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was an action in progress before the 2</a:t>
            </a:r>
            <a:r>
              <a:rPr lang="en-US" sz="1400" b="0" i="0" u="none" strike="noStrike" cap="none" baseline="30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nd</a:t>
            </a:r>
            <a:r>
              <a:rPr lang="en-US" sz="14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past action </a:t>
            </a:r>
            <a:r>
              <a:rPr lang="en-US" sz="1400" b="1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 left the house</a:t>
            </a:r>
            <a:r>
              <a:rPr lang="en-US" sz="140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sz="140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4" name="Shape 154"/>
          <p:cNvSpPr/>
          <p:nvPr/>
        </p:nvSpPr>
        <p:spPr>
          <a:xfrm>
            <a:off x="464550" y="6223380"/>
            <a:ext cx="11226900" cy="369600"/>
          </a:xfrm>
          <a:prstGeom prst="wedgeRoundRectCallout">
            <a:avLst>
              <a:gd name="adj1" fmla="val 52041"/>
              <a:gd name="adj2" fmla="val -45238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None/>
            </a:pPr>
            <a:r>
              <a:rPr lang="en-US" sz="14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Here, the speaker is talking about two different times in the pa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st – on</a:t>
            </a:r>
            <a:r>
              <a:rPr lang="en-US" sz="14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e further in the past than the other.</a:t>
            </a:r>
            <a:endParaRPr sz="14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55" name="Shape 15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459801" y="699101"/>
            <a:ext cx="1239894" cy="1239894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Shape 156"/>
          <p:cNvSpPr/>
          <p:nvPr/>
        </p:nvSpPr>
        <p:spPr>
          <a:xfrm>
            <a:off x="7659625" y="2057075"/>
            <a:ext cx="3579600" cy="1563900"/>
          </a:xfrm>
          <a:prstGeom prst="wedgeRoundRectCallout">
            <a:avLst>
              <a:gd name="adj1" fmla="val 58993"/>
              <a:gd name="adj2" fmla="val -58084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Perfect structures always compare two different times. E.g. The past perfect simple and continuous compare a time in the past with another time in the past. Look...</a:t>
            </a:r>
            <a:endParaRPr sz="14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157" name="Shape 157"/>
          <p:cNvGrpSpPr/>
          <p:nvPr/>
        </p:nvGrpSpPr>
        <p:grpSpPr>
          <a:xfrm>
            <a:off x="464550" y="4835731"/>
            <a:ext cx="11226900" cy="1076439"/>
            <a:chOff x="464550" y="4851008"/>
            <a:chExt cx="11226900" cy="1076439"/>
          </a:xfrm>
        </p:grpSpPr>
        <p:cxnSp>
          <p:nvCxnSpPr>
            <p:cNvPr id="158" name="Shape 158"/>
            <p:cNvCxnSpPr/>
            <p:nvPr/>
          </p:nvCxnSpPr>
          <p:spPr>
            <a:xfrm>
              <a:off x="464550" y="5455891"/>
              <a:ext cx="11226900" cy="0"/>
            </a:xfrm>
            <a:prstGeom prst="straightConnector1">
              <a:avLst/>
            </a:prstGeom>
            <a:noFill/>
            <a:ln w="22225" cap="flat" cmpd="sng">
              <a:solidFill>
                <a:srgbClr val="00A7E3"/>
              </a:solidFill>
              <a:prstDash val="solid"/>
              <a:round/>
              <a:headEnd type="triangle" w="med" len="med"/>
              <a:tailEnd type="triangle" w="med" len="med"/>
            </a:ln>
          </p:spPr>
        </p:cxnSp>
        <p:sp>
          <p:nvSpPr>
            <p:cNvPr id="159" name="Shape 159"/>
            <p:cNvSpPr/>
            <p:nvPr/>
          </p:nvSpPr>
          <p:spPr>
            <a:xfrm>
              <a:off x="549462" y="5144257"/>
              <a:ext cx="22350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50"/>
                <a:buFont typeface="Open Sans"/>
                <a:buNone/>
              </a:pPr>
              <a:r>
                <a:rPr lang="en-US" sz="1400" b="1" i="0" u="none" strike="noStrike" cap="none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I had been cleaning.</a:t>
              </a:r>
              <a:endParaRPr sz="14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60" name="Shape 160"/>
            <p:cNvSpPr/>
            <p:nvPr/>
          </p:nvSpPr>
          <p:spPr>
            <a:xfrm>
              <a:off x="2588326" y="4851008"/>
              <a:ext cx="22350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A7E3"/>
                </a:buClr>
                <a:buSzPts val="350"/>
                <a:buFont typeface="Open Sans"/>
                <a:buNone/>
              </a:pPr>
              <a:r>
                <a:rPr lang="en-US" sz="1400" b="1" i="0" u="none" strike="noStrike" cap="none">
                  <a:solidFill>
                    <a:srgbClr val="00A7E3"/>
                  </a:solidFill>
                  <a:latin typeface="Open Sans"/>
                  <a:ea typeface="Open Sans"/>
                  <a:cs typeface="Open Sans"/>
                  <a:sym typeface="Open Sans"/>
                </a:rPr>
                <a:t>I left the house.</a:t>
              </a:r>
              <a:endParaRPr sz="1400" b="1" i="0" u="none" strike="noStrike" cap="none">
                <a:solidFill>
                  <a:srgbClr val="00A7E3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cxnSp>
          <p:nvCxnSpPr>
            <p:cNvPr id="161" name="Shape 161"/>
            <p:cNvCxnSpPr>
              <a:endCxn id="160" idx="2"/>
            </p:cNvCxnSpPr>
            <p:nvPr/>
          </p:nvCxnSpPr>
          <p:spPr>
            <a:xfrm rot="10800000">
              <a:off x="3705826" y="5158808"/>
              <a:ext cx="0" cy="297000"/>
            </a:xfrm>
            <a:prstGeom prst="straightConnector1">
              <a:avLst/>
            </a:prstGeom>
            <a:noFill/>
            <a:ln w="9525" cap="flat" cmpd="sng">
              <a:solidFill>
                <a:srgbClr val="00A7E3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62" name="Shape 162"/>
            <p:cNvSpPr/>
            <p:nvPr/>
          </p:nvSpPr>
          <p:spPr>
            <a:xfrm>
              <a:off x="1483219" y="5619647"/>
              <a:ext cx="29433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50"/>
                <a:buFont typeface="Open Sans"/>
                <a:buNone/>
              </a:pPr>
              <a:r>
                <a:rPr lang="en-US" sz="1400" b="1" i="0" u="none" strike="noStrike" cap="none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…I had forgotten my keys.</a:t>
              </a:r>
              <a:endParaRPr sz="14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cxnSp>
          <p:nvCxnSpPr>
            <p:cNvPr id="163" name="Shape 163"/>
            <p:cNvCxnSpPr>
              <a:stCxn id="162" idx="0"/>
            </p:cNvCxnSpPr>
            <p:nvPr/>
          </p:nvCxnSpPr>
          <p:spPr>
            <a:xfrm rot="10800000">
              <a:off x="2954869" y="5455847"/>
              <a:ext cx="0" cy="163800"/>
            </a:xfrm>
            <a:prstGeom prst="straightConnector1">
              <a:avLst/>
            </a:prstGeom>
            <a:noFill/>
            <a:ln w="9525" cap="flat" cmpd="sng">
              <a:solidFill>
                <a:srgbClr val="00A7E3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64" name="Shape 164"/>
            <p:cNvSpPr/>
            <p:nvPr/>
          </p:nvSpPr>
          <p:spPr>
            <a:xfrm>
              <a:off x="6376086" y="5140761"/>
              <a:ext cx="45225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A7E3"/>
                </a:buClr>
                <a:buSzPts val="350"/>
                <a:buFont typeface="Open Sans"/>
                <a:buNone/>
              </a:pPr>
              <a:r>
                <a:rPr lang="en-US" sz="1400" b="1" i="0" u="none" strike="noStrike" cap="none">
                  <a:solidFill>
                    <a:srgbClr val="00A7E3"/>
                  </a:solidFill>
                  <a:latin typeface="Open Sans"/>
                  <a:ea typeface="Open Sans"/>
                  <a:cs typeface="Open Sans"/>
                  <a:sym typeface="Open Sans"/>
                </a:rPr>
                <a:t>I was performing in the concert.</a:t>
              </a:r>
              <a:endParaRPr sz="1400" b="1" i="0" u="none" strike="noStrike" cap="none">
                <a:solidFill>
                  <a:srgbClr val="00A7E3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65" name="Shape 165"/>
            <p:cNvSpPr/>
            <p:nvPr/>
          </p:nvSpPr>
          <p:spPr>
            <a:xfrm>
              <a:off x="5066143" y="5578457"/>
              <a:ext cx="29433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A7E3"/>
                </a:buClr>
                <a:buSzPts val="350"/>
                <a:buFont typeface="Open Sans"/>
                <a:buNone/>
              </a:pPr>
              <a:r>
                <a:rPr lang="en-US" sz="1400" b="1" i="0" u="none" strike="noStrike" cap="none">
                  <a:solidFill>
                    <a:srgbClr val="00A7E3"/>
                  </a:solidFill>
                  <a:latin typeface="Open Sans"/>
                  <a:ea typeface="Open Sans"/>
                  <a:cs typeface="Open Sans"/>
                  <a:sym typeface="Open Sans"/>
                </a:rPr>
                <a:t>I realised…</a:t>
              </a:r>
              <a:endParaRPr sz="1400" b="1" i="0" u="none" strike="noStrike" cap="none">
                <a:solidFill>
                  <a:srgbClr val="00A7E3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cxnSp>
          <p:nvCxnSpPr>
            <p:cNvPr id="166" name="Shape 166"/>
            <p:cNvCxnSpPr/>
            <p:nvPr/>
          </p:nvCxnSpPr>
          <p:spPr>
            <a:xfrm rot="10800000">
              <a:off x="6530130" y="5455949"/>
              <a:ext cx="0" cy="164700"/>
            </a:xfrm>
            <a:prstGeom prst="straightConnector1">
              <a:avLst/>
            </a:prstGeom>
            <a:noFill/>
            <a:ln w="9525" cap="flat" cmpd="sng">
              <a:solidFill>
                <a:srgbClr val="00A7E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67" name="Shape 167"/>
            <p:cNvCxnSpPr/>
            <p:nvPr/>
          </p:nvCxnSpPr>
          <p:spPr>
            <a:xfrm>
              <a:off x="464550" y="5124285"/>
              <a:ext cx="3241200" cy="18000"/>
            </a:xfrm>
            <a:prstGeom prst="straightConnector1">
              <a:avLst/>
            </a:prstGeom>
            <a:noFill/>
            <a:ln w="9525" cap="flat" cmpd="sng">
              <a:solidFill>
                <a:srgbClr val="FDA739"/>
              </a:solidFill>
              <a:prstDash val="solid"/>
              <a:round/>
              <a:headEnd type="triangle" w="med" len="med"/>
              <a:tailEnd type="triangle" w="med" len="med"/>
            </a:ln>
          </p:spPr>
        </p:cxnSp>
        <p:cxnSp>
          <p:nvCxnSpPr>
            <p:cNvPr id="168" name="Shape 168"/>
            <p:cNvCxnSpPr/>
            <p:nvPr/>
          </p:nvCxnSpPr>
          <p:spPr>
            <a:xfrm>
              <a:off x="6077927" y="5124285"/>
              <a:ext cx="5613300" cy="32700"/>
            </a:xfrm>
            <a:prstGeom prst="straightConnector1">
              <a:avLst/>
            </a:prstGeom>
            <a:noFill/>
            <a:ln w="9525" cap="flat" cmpd="sng">
              <a:solidFill>
                <a:srgbClr val="FDA739"/>
              </a:solidFill>
              <a:prstDash val="solid"/>
              <a:round/>
              <a:headEnd type="triangle" w="med" len="med"/>
              <a:tailEnd type="triangle" w="med" len="med"/>
            </a:ln>
          </p:spPr>
        </p:cxnSp>
      </p:grpSp>
      <p:sp>
        <p:nvSpPr>
          <p:cNvPr id="169" name="Shape 169"/>
          <p:cNvSpPr/>
          <p:nvPr/>
        </p:nvSpPr>
        <p:spPr>
          <a:xfrm rot="-10799433">
            <a:off x="2946725" y="5744525"/>
            <a:ext cx="3640800" cy="237300"/>
          </a:xfrm>
          <a:prstGeom prst="arc">
            <a:avLst>
              <a:gd name="adj1" fmla="val 10872353"/>
              <a:gd name="adj2" fmla="val 21529690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" name="Google Shape;65;p15">
            <a:extLst>
              <a:ext uri="{FF2B5EF4-FFF2-40B4-BE49-F238E27FC236}">
                <a16:creationId xmlns:a16="http://schemas.microsoft.com/office/drawing/2014/main" id="{956982B9-2BF8-4DD4-907A-2387513C8732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539214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/>
          <p:nvPr/>
        </p:nvSpPr>
        <p:spPr>
          <a:xfrm>
            <a:off x="356225" y="4176000"/>
            <a:ext cx="9837600" cy="10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B4686"/>
              </a:buClr>
              <a:buSzPts val="2000"/>
              <a:buFont typeface="Open Sans"/>
              <a:buChar char="●"/>
            </a:pPr>
            <a:r>
              <a:rPr lang="en-US" sz="2000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We do not continue talking in the past perfect simple or continuous after the first original sentence because the listener now knows what time period the speaker is referring to.</a:t>
            </a:r>
            <a:endParaRPr sz="2000" i="0" u="none" strike="noStrike" cap="none">
              <a:solidFill>
                <a:srgbClr val="1B468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6" name="Shape 176"/>
          <p:cNvSpPr txBox="1"/>
          <p:nvPr/>
        </p:nvSpPr>
        <p:spPr>
          <a:xfrm>
            <a:off x="450600" y="229375"/>
            <a:ext cx="11418900" cy="131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Things to consider...</a:t>
            </a:r>
            <a:endParaRPr sz="44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77" name="Shape 17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108600" y="1299277"/>
            <a:ext cx="1573225" cy="1573225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Shape 178"/>
          <p:cNvSpPr/>
          <p:nvPr/>
        </p:nvSpPr>
        <p:spPr>
          <a:xfrm>
            <a:off x="7886800" y="2800875"/>
            <a:ext cx="2384400" cy="945600"/>
          </a:xfrm>
          <a:prstGeom prst="wedgeRoundRectCallout">
            <a:avLst>
              <a:gd name="adj1" fmla="val 55883"/>
              <a:gd name="adj2" fmla="val -42863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Look at the continuation of the girl’s statement. </a:t>
            </a:r>
            <a:endParaRPr sz="1600"/>
          </a:p>
        </p:txBody>
      </p:sp>
      <p:sp>
        <p:nvSpPr>
          <p:cNvPr id="179" name="Shape 179"/>
          <p:cNvSpPr txBox="1"/>
          <p:nvPr/>
        </p:nvSpPr>
        <p:spPr>
          <a:xfrm>
            <a:off x="450600" y="1541275"/>
            <a:ext cx="7065900" cy="171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None/>
            </a:pPr>
            <a:r>
              <a:rPr lang="en-US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 </a:t>
            </a:r>
            <a:r>
              <a:rPr lang="en-US" sz="20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realised </a:t>
            </a:r>
            <a:r>
              <a:rPr lang="en-US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 </a:t>
            </a:r>
            <a:r>
              <a:rPr lang="en-US" sz="20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had forgotten </a:t>
            </a:r>
            <a:r>
              <a:rPr lang="en-US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my keys when I was already performing in the concert. Before I left the house, I </a:t>
            </a:r>
            <a:r>
              <a:rPr lang="en-US" sz="20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had been cleaning </a:t>
            </a:r>
            <a:r>
              <a:rPr lang="en-US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all day. </a:t>
            </a:r>
            <a:r>
              <a:rPr lang="en-US" sz="2000">
                <a:solidFill>
                  <a:srgbClr val="C00000"/>
                </a:solidFill>
                <a:latin typeface="Open Sans"/>
                <a:ea typeface="Open Sans"/>
                <a:cs typeface="Open Sans"/>
                <a:sym typeface="Open Sans"/>
              </a:rPr>
              <a:t>My house </a:t>
            </a:r>
            <a:r>
              <a:rPr lang="en-US" sz="2000" b="1">
                <a:solidFill>
                  <a:srgbClr val="C00000"/>
                </a:solidFill>
                <a:latin typeface="Open Sans"/>
                <a:ea typeface="Open Sans"/>
                <a:cs typeface="Open Sans"/>
                <a:sym typeface="Open Sans"/>
              </a:rPr>
              <a:t>was </a:t>
            </a:r>
            <a:r>
              <a:rPr lang="en-US" sz="2000">
                <a:solidFill>
                  <a:srgbClr val="C00000"/>
                </a:solidFill>
                <a:latin typeface="Open Sans"/>
                <a:ea typeface="Open Sans"/>
                <a:cs typeface="Open Sans"/>
                <a:sym typeface="Open Sans"/>
              </a:rPr>
              <a:t>really dirty, so I </a:t>
            </a:r>
            <a:r>
              <a:rPr lang="en-US" sz="2000" b="1">
                <a:solidFill>
                  <a:srgbClr val="C00000"/>
                </a:solidFill>
                <a:latin typeface="Open Sans"/>
                <a:ea typeface="Open Sans"/>
                <a:cs typeface="Open Sans"/>
                <a:sym typeface="Open Sans"/>
              </a:rPr>
              <a:t>cleaned </a:t>
            </a:r>
            <a:r>
              <a:rPr lang="en-US" sz="2000">
                <a:solidFill>
                  <a:srgbClr val="C00000"/>
                </a:solidFill>
                <a:latin typeface="Open Sans"/>
                <a:ea typeface="Open Sans"/>
                <a:cs typeface="Open Sans"/>
                <a:sym typeface="Open Sans"/>
              </a:rPr>
              <a:t>every room from top to bottom. I even </a:t>
            </a:r>
            <a:r>
              <a:rPr lang="en-US" sz="2000" b="1">
                <a:solidFill>
                  <a:srgbClr val="C00000"/>
                </a:solidFill>
                <a:latin typeface="Open Sans"/>
                <a:ea typeface="Open Sans"/>
                <a:cs typeface="Open Sans"/>
                <a:sym typeface="Open Sans"/>
              </a:rPr>
              <a:t>swept </a:t>
            </a:r>
            <a:r>
              <a:rPr lang="en-US" sz="2000">
                <a:solidFill>
                  <a:srgbClr val="C00000"/>
                </a:solidFill>
                <a:latin typeface="Open Sans"/>
                <a:ea typeface="Open Sans"/>
                <a:cs typeface="Open Sans"/>
                <a:sym typeface="Open Sans"/>
              </a:rPr>
              <a:t>under the bed!</a:t>
            </a:r>
            <a:endParaRPr sz="2000" i="0" u="none" strike="noStrike" cap="none">
              <a:solidFill>
                <a:srgbClr val="C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0" name="Shape 180"/>
          <p:cNvSpPr/>
          <p:nvPr/>
        </p:nvSpPr>
        <p:spPr>
          <a:xfrm>
            <a:off x="8726850" y="5184000"/>
            <a:ext cx="2384400" cy="945600"/>
          </a:xfrm>
          <a:prstGeom prst="wedgeRoundRectCallout">
            <a:avLst>
              <a:gd name="adj1" fmla="val 38770"/>
              <a:gd name="adj2" fmla="val -134156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Her conversation continues in the past simple tense.</a:t>
            </a:r>
            <a:endParaRPr sz="1600"/>
          </a:p>
        </p:txBody>
      </p:sp>
      <p:sp>
        <p:nvSpPr>
          <p:cNvPr id="9" name="Google Shape;65;p15">
            <a:extLst>
              <a:ext uri="{FF2B5EF4-FFF2-40B4-BE49-F238E27FC236}">
                <a16:creationId xmlns:a16="http://schemas.microsoft.com/office/drawing/2014/main" id="{7AFA757B-6F24-4145-B07C-F4D5D20E4166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 txBox="1">
            <a:spLocks noGrp="1"/>
          </p:cNvSpPr>
          <p:nvPr>
            <p:ph type="title" idx="4294967295"/>
          </p:nvPr>
        </p:nvSpPr>
        <p:spPr>
          <a:xfrm>
            <a:off x="450599" y="229375"/>
            <a:ext cx="10665300" cy="131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 we use them?</a:t>
            </a:r>
            <a:endParaRPr/>
          </a:p>
        </p:txBody>
      </p:sp>
      <p:sp>
        <p:nvSpPr>
          <p:cNvPr id="186" name="Shape 186"/>
          <p:cNvSpPr txBox="1">
            <a:spLocks noGrp="1"/>
          </p:cNvSpPr>
          <p:nvPr>
            <p:ph type="body" idx="4294967295"/>
          </p:nvPr>
        </p:nvSpPr>
        <p:spPr>
          <a:xfrm>
            <a:off x="450601" y="888485"/>
            <a:ext cx="4763700" cy="73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55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2000"/>
              <a:buFont typeface="Open Sans"/>
              <a:buAutoNum type="arabicPeriod" startAt="3"/>
            </a:pPr>
            <a:r>
              <a:rPr lang="en-US" sz="2000" b="1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used to </a:t>
            </a: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and </a:t>
            </a:r>
            <a:r>
              <a:rPr lang="en-US" sz="2000" b="1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would</a:t>
            </a:r>
            <a:endParaRPr sz="2000" b="1" i="1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7" name="Shape 187"/>
          <p:cNvSpPr/>
          <p:nvPr/>
        </p:nvSpPr>
        <p:spPr>
          <a:xfrm>
            <a:off x="9907300" y="4472175"/>
            <a:ext cx="1474500" cy="663900"/>
          </a:xfrm>
          <a:prstGeom prst="cloudCallout">
            <a:avLst>
              <a:gd name="adj1" fmla="val 23667"/>
              <a:gd name="adj2" fmla="val -7375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sz="1600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Used to.</a:t>
            </a:r>
            <a:endParaRPr sz="1600"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8" name="Shape 188"/>
          <p:cNvSpPr/>
          <p:nvPr/>
        </p:nvSpPr>
        <p:spPr>
          <a:xfrm>
            <a:off x="9615575" y="5565075"/>
            <a:ext cx="2389500" cy="1206900"/>
          </a:xfrm>
          <a:prstGeom prst="cloudCallout">
            <a:avLst>
              <a:gd name="adj1" fmla="val -74453"/>
              <a:gd name="adj2" fmla="val -21004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sz="1600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I used to go to the beach </a:t>
            </a:r>
            <a:r>
              <a:rPr lang="en-US" sz="160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and </a:t>
            </a:r>
            <a:r>
              <a:rPr lang="en-US" sz="1600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I would play in the sea.</a:t>
            </a:r>
            <a:endParaRPr sz="1600" b="0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9" name="Shape 189"/>
          <p:cNvSpPr/>
          <p:nvPr/>
        </p:nvSpPr>
        <p:spPr>
          <a:xfrm>
            <a:off x="5358724" y="5818400"/>
            <a:ext cx="1311000" cy="809700"/>
          </a:xfrm>
          <a:prstGeom prst="cloudCallout">
            <a:avLst>
              <a:gd name="adj1" fmla="val -96596"/>
              <a:gd name="adj2" fmla="val -30968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sz="1600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Yes.</a:t>
            </a:r>
            <a:endParaRPr sz="1600"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0" name="Shape 190"/>
          <p:cNvSpPr/>
          <p:nvPr/>
        </p:nvSpPr>
        <p:spPr>
          <a:xfrm>
            <a:off x="902277" y="5029071"/>
            <a:ext cx="1198500" cy="733800"/>
          </a:xfrm>
          <a:prstGeom prst="cloudCallout">
            <a:avLst>
              <a:gd name="adj1" fmla="val 24059"/>
              <a:gd name="adj2" fmla="val -142242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sz="1600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No.</a:t>
            </a:r>
            <a:endParaRPr sz="1600"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2" name="Shape 192"/>
          <p:cNvSpPr/>
          <p:nvPr/>
        </p:nvSpPr>
        <p:spPr>
          <a:xfrm>
            <a:off x="233475" y="3453113"/>
            <a:ext cx="3144300" cy="733800"/>
          </a:xfrm>
          <a:prstGeom prst="wedgeRoundRectCallout">
            <a:avLst>
              <a:gd name="adj1" fmla="val 111549"/>
              <a:gd name="adj2" fmla="val -24315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Is the girl talking about a specific trip to the beach?</a:t>
            </a:r>
            <a:endParaRPr sz="14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93" name="Shape 19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58737" y="3082750"/>
            <a:ext cx="1474524" cy="1474524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Shape 194"/>
          <p:cNvSpPr/>
          <p:nvPr/>
        </p:nvSpPr>
        <p:spPr>
          <a:xfrm>
            <a:off x="2846775" y="5083688"/>
            <a:ext cx="2598000" cy="733800"/>
          </a:xfrm>
          <a:prstGeom prst="wedgeRoundRectCallout">
            <a:avLst>
              <a:gd name="adj1" fmla="val 60160"/>
              <a:gd name="adj2" fmla="val -117592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Was this something she did a lot? A habit?</a:t>
            </a:r>
            <a:endParaRPr sz="14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5" name="Shape 195"/>
          <p:cNvSpPr/>
          <p:nvPr/>
        </p:nvSpPr>
        <p:spPr>
          <a:xfrm>
            <a:off x="7183775" y="5083700"/>
            <a:ext cx="2389500" cy="733800"/>
          </a:xfrm>
          <a:prstGeom prst="wedgeRoundRectCallout">
            <a:avLst>
              <a:gd name="adj1" fmla="val -74505"/>
              <a:gd name="adj2" fmla="val -113744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Which two of the phrases in bold are actions?</a:t>
            </a:r>
            <a:endParaRPr sz="14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6" name="Shape 196"/>
          <p:cNvSpPr/>
          <p:nvPr/>
        </p:nvSpPr>
        <p:spPr>
          <a:xfrm>
            <a:off x="8673850" y="3453125"/>
            <a:ext cx="3144300" cy="733800"/>
          </a:xfrm>
          <a:prstGeom prst="wedgeRoundRectCallout">
            <a:avLst>
              <a:gd name="adj1" fmla="val -104755"/>
              <a:gd name="adj2" fmla="val -30179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My </a:t>
            </a:r>
            <a:r>
              <a:rPr lang="en-US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hair used to be blonde 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is not an action; it’s a state or a description. Do we use </a:t>
            </a:r>
            <a:r>
              <a:rPr lang="en-US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used to 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or </a:t>
            </a:r>
            <a:r>
              <a:rPr lang="en-US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would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  <a:endParaRPr sz="1400" b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97" name="Shape 19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542555" y="1181374"/>
            <a:ext cx="1766290" cy="1766326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Shape 198"/>
          <p:cNvSpPr/>
          <p:nvPr/>
        </p:nvSpPr>
        <p:spPr>
          <a:xfrm>
            <a:off x="7183775" y="1327292"/>
            <a:ext cx="3249000" cy="1474500"/>
          </a:xfrm>
          <a:prstGeom prst="wedgeRoundRectCallout">
            <a:avLst>
              <a:gd name="adj1" fmla="val -104578"/>
              <a:gd name="adj2" fmla="val -907"/>
              <a:gd name="adj3" fmla="val 16667"/>
            </a:avLst>
          </a:prstGeom>
          <a:solidFill>
            <a:srgbClr val="FCC13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 used to go to the beach 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every weekend when I was a kid. </a:t>
            </a:r>
            <a:r>
              <a:rPr lang="en-US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 would play in the sea 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all day, so </a:t>
            </a:r>
            <a:r>
              <a:rPr lang="en-US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my hair used to be white blonde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, not like now.</a:t>
            </a:r>
            <a:endParaRPr sz="140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" name="Google Shape;65;p15">
            <a:extLst>
              <a:ext uri="{FF2B5EF4-FFF2-40B4-BE49-F238E27FC236}">
                <a16:creationId xmlns:a16="http://schemas.microsoft.com/office/drawing/2014/main" id="{E4CE0739-8737-4817-84F8-BEE3138D6CAC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arson">
  <a:themeElements>
    <a:clrScheme name="Pearson colors">
      <a:dk1>
        <a:srgbClr val="000000"/>
      </a:dk1>
      <a:lt1>
        <a:srgbClr val="D4EAE4"/>
      </a:lt1>
      <a:dk2>
        <a:srgbClr val="007FA3"/>
      </a:dk2>
      <a:lt2>
        <a:srgbClr val="003057"/>
      </a:lt2>
      <a:accent1>
        <a:srgbClr val="D2DB0E"/>
      </a:accent1>
      <a:accent2>
        <a:srgbClr val="12B2A6"/>
      </a:accent2>
      <a:accent3>
        <a:srgbClr val="DB0020"/>
      </a:accent3>
      <a:accent4>
        <a:srgbClr val="9E007E"/>
      </a:accent4>
      <a:accent5>
        <a:srgbClr val="EA7600"/>
      </a:accent5>
      <a:accent6>
        <a:srgbClr val="005A70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2002</Words>
  <Application>Microsoft Office PowerPoint</Application>
  <PresentationFormat>Widescreen</PresentationFormat>
  <Paragraphs>267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Noto Sans Symbols</vt:lpstr>
      <vt:lpstr>Open Sans</vt:lpstr>
      <vt:lpstr>Rockwell</vt:lpstr>
      <vt:lpstr>Rokkitt</vt:lpstr>
      <vt:lpstr>Times New Roman</vt:lpstr>
      <vt:lpstr>Simple Light</vt:lpstr>
      <vt:lpstr>Pearson</vt:lpstr>
      <vt:lpstr>Grammar C1 past tenses</vt:lpstr>
      <vt:lpstr>It’s easier to understand when we use the different past tenses if we compare them. </vt:lpstr>
      <vt:lpstr>Function: When  do we use them?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Function: When do we use them?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Muszynski, Daniel</cp:lastModifiedBy>
  <cp:revision>14</cp:revision>
  <dcterms:modified xsi:type="dcterms:W3CDTF">2019-12-05T11:24:32Z</dcterms:modified>
</cp:coreProperties>
</file>